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6" r:id="rId1"/>
    <p:sldMasterId id="2147483663" r:id="rId2"/>
  </p:sldMasterIdLst>
  <p:notesMasterIdLst>
    <p:notesMasterId r:id="rId41"/>
  </p:notesMasterIdLst>
  <p:handoutMasterIdLst>
    <p:handoutMasterId r:id="rId42"/>
  </p:handoutMasterIdLst>
  <p:sldIdLst>
    <p:sldId id="263" r:id="rId3"/>
    <p:sldId id="513" r:id="rId4"/>
    <p:sldId id="590" r:id="rId5"/>
    <p:sldId id="1100" r:id="rId6"/>
    <p:sldId id="966" r:id="rId7"/>
    <p:sldId id="1108" r:id="rId8"/>
    <p:sldId id="1101" r:id="rId9"/>
    <p:sldId id="971" r:id="rId10"/>
    <p:sldId id="973" r:id="rId11"/>
    <p:sldId id="982" r:id="rId12"/>
    <p:sldId id="985" r:id="rId13"/>
    <p:sldId id="1110" r:id="rId14"/>
    <p:sldId id="986" r:id="rId15"/>
    <p:sldId id="1103" r:id="rId16"/>
    <p:sldId id="1104" r:id="rId17"/>
    <p:sldId id="1105" r:id="rId18"/>
    <p:sldId id="1106" r:id="rId19"/>
    <p:sldId id="1107" r:id="rId20"/>
    <p:sldId id="988" r:id="rId21"/>
    <p:sldId id="990" r:id="rId22"/>
    <p:sldId id="991" r:id="rId23"/>
    <p:sldId id="992" r:id="rId24"/>
    <p:sldId id="993" r:id="rId25"/>
    <p:sldId id="994" r:id="rId26"/>
    <p:sldId id="995" r:id="rId27"/>
    <p:sldId id="1111" r:id="rId28"/>
    <p:sldId id="1112" r:id="rId29"/>
    <p:sldId id="1113" r:id="rId30"/>
    <p:sldId id="1114" r:id="rId31"/>
    <p:sldId id="1115" r:id="rId32"/>
    <p:sldId id="1116" r:id="rId33"/>
    <p:sldId id="1117" r:id="rId34"/>
    <p:sldId id="1118" r:id="rId35"/>
    <p:sldId id="1119" r:id="rId36"/>
    <p:sldId id="1120" r:id="rId37"/>
    <p:sldId id="1121" r:id="rId38"/>
    <p:sldId id="1122" r:id="rId39"/>
    <p:sldId id="1123" r:id="rId40"/>
  </p:sldIdLst>
  <p:sldSz cx="9144000" cy="6858000" type="screen4x3"/>
  <p:notesSz cx="6735763" cy="9866313"/>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9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成者" initials="A" lastIdx="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EE"/>
    <a:srgbClr val="F9E9CB"/>
    <a:srgbClr val="F5DAA9"/>
    <a:srgbClr val="E8AD5F"/>
    <a:srgbClr val="1EA79D"/>
    <a:srgbClr val="4F9D99"/>
    <a:srgbClr val="499491"/>
    <a:srgbClr val="DDEEED"/>
    <a:srgbClr val="A0D2CF"/>
    <a:srgbClr val="69BD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86" autoAdjust="0"/>
    <p:restoredTop sz="85341" autoAdjust="0"/>
  </p:normalViewPr>
  <p:slideViewPr>
    <p:cSldViewPr snapToObjects="1">
      <p:cViewPr varScale="1">
        <p:scale>
          <a:sx n="98" d="100"/>
          <a:sy n="98" d="100"/>
        </p:scale>
        <p:origin x="-2034" y="-108"/>
      </p:cViewPr>
      <p:guideLst>
        <p:guide orient="horz" pos="429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18227" cy="493929"/>
          </a:xfrm>
          <a:prstGeom prst="rect">
            <a:avLst/>
          </a:prstGeom>
        </p:spPr>
        <p:txBody>
          <a:bodyPr vert="horz" lIns="87764" tIns="43882" rIns="87764" bIns="43882"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3816028" y="1"/>
            <a:ext cx="2918227" cy="493929"/>
          </a:xfrm>
          <a:prstGeom prst="rect">
            <a:avLst/>
          </a:prstGeom>
        </p:spPr>
        <p:txBody>
          <a:bodyPr vert="horz" lIns="87764" tIns="43882" rIns="87764" bIns="43882" rtlCol="0"/>
          <a:lstStyle>
            <a:lvl1pPr algn="r">
              <a:defRPr sz="1200"/>
            </a:lvl1pPr>
          </a:lstStyle>
          <a:p>
            <a:fld id="{EE3D50F1-F0EA-42C1-A0FA-9C188C6D4A67}" type="datetimeFigureOut">
              <a:rPr kumimoji="1" lang="ja-JP" altLang="en-US" smtClean="0"/>
              <a:t>2019/3/26</a:t>
            </a:fld>
            <a:endParaRPr kumimoji="1" lang="ja-JP" altLang="en-US" dirty="0"/>
          </a:p>
        </p:txBody>
      </p:sp>
      <p:sp>
        <p:nvSpPr>
          <p:cNvPr id="4" name="フッター プレースホルダー 3"/>
          <p:cNvSpPr>
            <a:spLocks noGrp="1"/>
          </p:cNvSpPr>
          <p:nvPr>
            <p:ph type="ftr" sz="quarter" idx="2"/>
          </p:nvPr>
        </p:nvSpPr>
        <p:spPr>
          <a:xfrm>
            <a:off x="1" y="9370851"/>
            <a:ext cx="2918227" cy="493929"/>
          </a:xfrm>
          <a:prstGeom prst="rect">
            <a:avLst/>
          </a:prstGeom>
        </p:spPr>
        <p:txBody>
          <a:bodyPr vert="horz" lIns="87764" tIns="43882" rIns="87764" bIns="43882"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3816028" y="9370851"/>
            <a:ext cx="2918227" cy="493929"/>
          </a:xfrm>
          <a:prstGeom prst="rect">
            <a:avLst/>
          </a:prstGeom>
        </p:spPr>
        <p:txBody>
          <a:bodyPr vert="horz" lIns="87764" tIns="43882" rIns="87764" bIns="43882" rtlCol="0" anchor="b"/>
          <a:lstStyle>
            <a:lvl1pPr algn="r">
              <a:defRPr sz="1200"/>
            </a:lvl1pPr>
          </a:lstStyle>
          <a:p>
            <a:fld id="{E745DCE1-C5E7-48C2-853A-51F7D8B2437B}" type="slidenum">
              <a:rPr kumimoji="1" lang="ja-JP" altLang="en-US" smtClean="0"/>
              <a:t>‹#›</a:t>
            </a:fld>
            <a:endParaRPr kumimoji="1" lang="ja-JP" altLang="en-US" dirty="0"/>
          </a:p>
        </p:txBody>
      </p:sp>
    </p:spTree>
    <p:extLst>
      <p:ext uri="{BB962C8B-B14F-4D97-AF65-F5344CB8AC3E}">
        <p14:creationId xmlns:p14="http://schemas.microsoft.com/office/powerpoint/2010/main" val="23139241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0" cy="493316"/>
          </a:xfrm>
          <a:prstGeom prst="rect">
            <a:avLst/>
          </a:prstGeom>
        </p:spPr>
        <p:txBody>
          <a:bodyPr vert="horz" lIns="90732" tIns="45365" rIns="90732" bIns="45365"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15378" y="0"/>
            <a:ext cx="2918830" cy="493316"/>
          </a:xfrm>
          <a:prstGeom prst="rect">
            <a:avLst/>
          </a:prstGeom>
        </p:spPr>
        <p:txBody>
          <a:bodyPr vert="horz" lIns="90732" tIns="45365" rIns="90732" bIns="45365" rtlCol="0"/>
          <a:lstStyle>
            <a:lvl1pPr algn="r">
              <a:defRPr sz="1200"/>
            </a:lvl1pPr>
          </a:lstStyle>
          <a:p>
            <a:fld id="{6952135A-CF7D-4615-9482-B4F97B9D8950}" type="datetimeFigureOut">
              <a:rPr kumimoji="1" lang="ja-JP" altLang="en-US" smtClean="0"/>
              <a:pPr/>
              <a:t>2019/3/26</a:t>
            </a:fld>
            <a:endParaRPr kumimoji="1" lang="ja-JP" altLang="en-US" dirty="0"/>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32" tIns="45365" rIns="90732" bIns="45365" rtlCol="0" anchor="ctr"/>
          <a:lstStyle/>
          <a:p>
            <a:endParaRPr lang="ja-JP" altLang="en-US" dirty="0"/>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732" tIns="45365" rIns="90732" bIns="4536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0" cy="493316"/>
          </a:xfrm>
          <a:prstGeom prst="rect">
            <a:avLst/>
          </a:prstGeom>
        </p:spPr>
        <p:txBody>
          <a:bodyPr vert="horz" lIns="90732" tIns="45365" rIns="90732" bIns="45365"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15378" y="9371285"/>
            <a:ext cx="2918830" cy="493316"/>
          </a:xfrm>
          <a:prstGeom prst="rect">
            <a:avLst/>
          </a:prstGeom>
        </p:spPr>
        <p:txBody>
          <a:bodyPr vert="horz" lIns="90732" tIns="45365" rIns="90732" bIns="45365" rtlCol="0" anchor="b"/>
          <a:lstStyle>
            <a:lvl1pPr algn="r">
              <a:defRPr sz="1200"/>
            </a:lvl1pPr>
          </a:lstStyle>
          <a:p>
            <a:fld id="{F4DEF6AA-C012-4C4D-A522-9C25638D8620}" type="slidenum">
              <a:rPr kumimoji="1" lang="ja-JP" altLang="en-US" smtClean="0"/>
              <a:pPr/>
              <a:t>‹#›</a:t>
            </a:fld>
            <a:endParaRPr kumimoji="1" lang="ja-JP" altLang="en-US" dirty="0"/>
          </a:p>
        </p:txBody>
      </p:sp>
    </p:spTree>
    <p:extLst>
      <p:ext uri="{BB962C8B-B14F-4D97-AF65-F5344CB8AC3E}">
        <p14:creationId xmlns:p14="http://schemas.microsoft.com/office/powerpoint/2010/main" val="8236233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p>
          <a:p>
            <a:r>
              <a:rPr lang="ja-JP" altLang="en-US" sz="1200" dirty="0"/>
              <a:t>この図は</a:t>
            </a:r>
            <a:r>
              <a:rPr lang="en-US" altLang="ja-JP" sz="1200" dirty="0"/>
              <a:t>SLCP(software life cycle process</a:t>
            </a:r>
            <a:r>
              <a:rPr lang="ja-JP" altLang="en-US" sz="1200" dirty="0"/>
              <a:t>）モデル（注）で、</a:t>
            </a:r>
            <a:r>
              <a:rPr lang="en-US" altLang="ja-JP" sz="1200" dirty="0"/>
              <a:t>V</a:t>
            </a:r>
            <a:r>
              <a:rPr lang="ja-JP" altLang="en-US" sz="1200" dirty="0"/>
              <a:t>字モデルとも言われます。</a:t>
            </a:r>
            <a:endParaRPr lang="en-US" altLang="ja-JP" sz="1200" dirty="0"/>
          </a:p>
          <a:p>
            <a:r>
              <a:rPr lang="en-US" altLang="ja-JP" sz="1200" dirty="0"/>
              <a:t>V</a:t>
            </a:r>
            <a:r>
              <a:rPr lang="ja-JP" altLang="en-US" sz="1200" dirty="0"/>
              <a:t>字の左側は仕様の定義と設計のプロセスを表し、右側はテスト・検証のプロセスを表しています。</a:t>
            </a:r>
            <a:endParaRPr lang="en-US" altLang="ja-JP" sz="1200" dirty="0"/>
          </a:p>
          <a:p>
            <a:r>
              <a:rPr lang="ja-JP" altLang="en-US" sz="1200" dirty="0"/>
              <a:t>両側のプロセスを対応させるため</a:t>
            </a:r>
            <a:r>
              <a:rPr lang="en-US" altLang="ja-JP" sz="1200" dirty="0"/>
              <a:t>V</a:t>
            </a:r>
            <a:r>
              <a:rPr lang="ja-JP" altLang="en-US" sz="1200" dirty="0"/>
              <a:t>字になります。</a:t>
            </a:r>
            <a:endParaRPr lang="en-US" altLang="ja-JP" sz="1200" dirty="0"/>
          </a:p>
          <a:p>
            <a:r>
              <a:rPr lang="ja-JP" altLang="en-US" sz="1200" dirty="0"/>
              <a:t>（要求定義：運用テスト、システム仕様：システムテスト、ソフトウェア仕様：ソフトウェアテスト）</a:t>
            </a:r>
            <a:endParaRPr lang="en-US" altLang="ja-JP" sz="1200" dirty="0"/>
          </a:p>
          <a:p>
            <a:endParaRPr lang="en-US" altLang="ja-JP" sz="1200" dirty="0"/>
          </a:p>
          <a:p>
            <a:r>
              <a:rPr lang="ja-JP" altLang="en-US" sz="1200" dirty="0"/>
              <a:t>非機能要求は、要求定義の一部やシステム仕様にて定義します。</a:t>
            </a:r>
            <a:endParaRPr lang="en-US" altLang="ja-JP" sz="1200" dirty="0"/>
          </a:p>
          <a:p>
            <a:endParaRPr lang="en-US" altLang="ja-JP" sz="1200" dirty="0"/>
          </a:p>
          <a:p>
            <a:r>
              <a:rPr lang="ja-JP" altLang="en-US" sz="1200" dirty="0"/>
              <a:t>要求定義やシステム仕様が不十分だと、システムテストや運用テストで問題を発見されます。</a:t>
            </a:r>
            <a:endParaRPr lang="en-US" altLang="ja-JP" sz="1200" dirty="0"/>
          </a:p>
          <a:p>
            <a:r>
              <a:rPr lang="ja-JP" altLang="en-US" sz="1200" dirty="0"/>
              <a:t>後工程で発見する問題ほど修正コストが大きくなり、要件定義が終わると要件の誤りを検出できるステークホルダーのプロジェクト関与が少なくなります。</a:t>
            </a:r>
            <a:endParaRPr lang="en-US" altLang="ja-JP" sz="1200" dirty="0"/>
          </a:p>
          <a:p>
            <a:r>
              <a:rPr lang="ja-JP" altLang="en-US" sz="1200" dirty="0"/>
              <a:t>そのためにも要件定義段階で要求を十分に定義することが非常に重要です。</a:t>
            </a:r>
            <a:endParaRPr lang="en-US" altLang="ja-JP"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5</a:t>
            </a:fld>
            <a:endParaRPr kumimoji="1" lang="ja-JP" altLang="en-US" dirty="0"/>
          </a:p>
        </p:txBody>
      </p:sp>
    </p:spTree>
    <p:extLst>
      <p:ext uri="{BB962C8B-B14F-4D97-AF65-F5344CB8AC3E}">
        <p14:creationId xmlns:p14="http://schemas.microsoft.com/office/powerpoint/2010/main" val="273262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12</a:t>
            </a:fld>
            <a:endParaRPr kumimoji="1" lang="ja-JP" altLang="en-US" dirty="0"/>
          </a:p>
        </p:txBody>
      </p:sp>
    </p:spTree>
    <p:extLst>
      <p:ext uri="{BB962C8B-B14F-4D97-AF65-F5344CB8AC3E}">
        <p14:creationId xmlns:p14="http://schemas.microsoft.com/office/powerpoint/2010/main" val="233112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r>
              <a:rPr lang="ja-JP" altLang="en-US" dirty="0"/>
              <a:t>●説明</a:t>
            </a:r>
            <a:endParaRPr lang="en-US" altLang="ja-JP" dirty="0"/>
          </a:p>
          <a:p>
            <a:pPr eaLnBrk="1" hangingPunct="1"/>
            <a:r>
              <a:rPr lang="ja-JP" altLang="en-US" dirty="0"/>
              <a:t>要求定義は重要ですが、実態として、企業の要求定義への取り組みはまだまだのようです。</a:t>
            </a:r>
            <a:endParaRPr lang="en-US" altLang="ja-JP" dirty="0"/>
          </a:p>
          <a:p>
            <a:pPr eaLnBrk="1" hangingPunct="1"/>
            <a:r>
              <a:rPr lang="en-US" altLang="ja-JP" dirty="0"/>
              <a:t>JUAS</a:t>
            </a:r>
            <a:r>
              <a:rPr lang="ja-JP" altLang="en-US" dirty="0"/>
              <a:t>の「</a:t>
            </a:r>
            <a:r>
              <a:rPr lang="zh-TW" altLang="en-US" dirty="0"/>
              <a:t>企業</a:t>
            </a:r>
            <a:r>
              <a:rPr lang="en-US" altLang="zh-TW" dirty="0"/>
              <a:t>IT</a:t>
            </a:r>
            <a:r>
              <a:rPr lang="zh-TW" altLang="en-US" dirty="0"/>
              <a:t>動向調査報告書</a:t>
            </a:r>
            <a:r>
              <a:rPr lang="en-US" altLang="zh-TW" dirty="0"/>
              <a:t>2012</a:t>
            </a:r>
            <a:r>
              <a:rPr lang="ja-JP" altLang="en-US" dirty="0"/>
              <a:t>」では、原理原則</a:t>
            </a:r>
            <a:r>
              <a:rPr lang="en-US" altLang="ja-JP" dirty="0"/>
              <a:t>17</a:t>
            </a:r>
            <a:r>
              <a:rPr lang="ja-JP" altLang="en-US" dirty="0"/>
              <a:t>ヶ条の行動規範全てについて調査しています。</a:t>
            </a:r>
            <a:endParaRPr lang="en-US" altLang="ja-JP" dirty="0"/>
          </a:p>
          <a:p>
            <a:pPr eaLnBrk="1" hangingPunct="1"/>
            <a:r>
              <a:rPr lang="ja-JP" altLang="en-US" dirty="0"/>
              <a:t>その中で要求定義により関連の深い</a:t>
            </a:r>
            <a:r>
              <a:rPr lang="en-US" altLang="ja-JP" dirty="0"/>
              <a:t>【9】</a:t>
            </a:r>
            <a:r>
              <a:rPr lang="ja-JP" altLang="en-US" dirty="0"/>
              <a:t>～</a:t>
            </a:r>
            <a:r>
              <a:rPr lang="en-US" altLang="ja-JP" dirty="0"/>
              <a:t>【17】</a:t>
            </a:r>
            <a:r>
              <a:rPr lang="ja-JP" altLang="en-US" dirty="0"/>
              <a:t>を図示しています。</a:t>
            </a:r>
            <a:endParaRPr lang="en-US" altLang="ja-JP" dirty="0"/>
          </a:p>
          <a:p>
            <a:pPr eaLnBrk="1" hangingPunct="1"/>
            <a:r>
              <a:rPr lang="ja-JP" altLang="en-US" dirty="0"/>
              <a:t>「実践できていない」は</a:t>
            </a:r>
            <a:r>
              <a:rPr lang="en-US" altLang="ja-JP" dirty="0"/>
              <a:t>30%</a:t>
            </a:r>
            <a:r>
              <a:rPr lang="ja-JP" altLang="en-US" dirty="0"/>
              <a:t>前後、「担当者レベルで実践」も</a:t>
            </a:r>
            <a:r>
              <a:rPr lang="en-US" altLang="ja-JP" dirty="0"/>
              <a:t>30%</a:t>
            </a:r>
            <a:r>
              <a:rPr lang="ja-JP" altLang="en-US" dirty="0"/>
              <a:t>弱あり、合わせて</a:t>
            </a:r>
            <a:r>
              <a:rPr lang="en-US" altLang="ja-JP" dirty="0"/>
              <a:t>60%</a:t>
            </a:r>
            <a:r>
              <a:rPr lang="ja-JP" altLang="en-US" dirty="0"/>
              <a:t>前後の企業が組織的に要求定義を実施できていないことを示しています。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17</a:t>
            </a:fld>
            <a:endParaRPr kumimoji="1" lang="ja-JP" altLang="en-US" dirty="0"/>
          </a:p>
        </p:txBody>
      </p:sp>
    </p:spTree>
    <p:extLst>
      <p:ext uri="{BB962C8B-B14F-4D97-AF65-F5344CB8AC3E}">
        <p14:creationId xmlns:p14="http://schemas.microsoft.com/office/powerpoint/2010/main" val="84037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●説明</a:t>
            </a:r>
            <a:endParaRPr lang="en-US" altLang="ja-JP" sz="1200" dirty="0"/>
          </a:p>
          <a:p>
            <a:r>
              <a:rPr lang="en-US" altLang="ja-JP" sz="1200" dirty="0"/>
              <a:t>IPA</a:t>
            </a:r>
            <a:r>
              <a:rPr lang="ja-JP" altLang="en-US" sz="1200" dirty="0"/>
              <a:t>では要求定義の「原理原則</a:t>
            </a:r>
            <a:r>
              <a:rPr lang="en-US" altLang="ja-JP" sz="1200" dirty="0"/>
              <a:t>17</a:t>
            </a:r>
            <a:r>
              <a:rPr lang="ja-JP" altLang="en-US" sz="1200" dirty="0"/>
              <a:t>ｹ条」を発表しています。この</a:t>
            </a:r>
            <a:r>
              <a:rPr lang="en-US" altLang="ja-JP" sz="1200" dirty="0"/>
              <a:t>17</a:t>
            </a:r>
            <a:r>
              <a:rPr lang="ja-JP" altLang="en-US" sz="1200" dirty="0"/>
              <a:t>ｹ条は、システム開発を成功させるために、受注者と発注者が守るべき基本的な考え方と行動規範を格言のように短く表現したものです。</a:t>
            </a:r>
            <a:endParaRPr lang="en-US" altLang="ja-JP" sz="1200" dirty="0"/>
          </a:p>
          <a:p>
            <a:r>
              <a:rPr lang="en-US" altLang="ja-JP" sz="1200" dirty="0"/>
              <a:t>17</a:t>
            </a:r>
            <a:r>
              <a:rPr lang="ja-JP" altLang="en-US" sz="1200" dirty="0"/>
              <a:t>ｹ条でも要求定義の重要性について記しています。しかし現実は、情報システム開発においては往々にしてこの原則が成立しない場合があります。</a:t>
            </a:r>
          </a:p>
          <a:p>
            <a:r>
              <a:rPr lang="en-US" altLang="ja-JP" sz="1200" dirty="0"/>
              <a:t>【</a:t>
            </a:r>
            <a:r>
              <a:rPr lang="ja-JP" altLang="en-US" sz="1200" dirty="0"/>
              <a:t>１</a:t>
            </a:r>
            <a:r>
              <a:rPr lang="en-US" altLang="ja-JP" sz="1200" dirty="0"/>
              <a:t>】</a:t>
            </a:r>
            <a:r>
              <a:rPr lang="ja-JP" altLang="en-US" sz="1200" dirty="0"/>
              <a:t>の例</a:t>
            </a:r>
            <a:endParaRPr lang="en-US" altLang="ja-JP" sz="1200" dirty="0"/>
          </a:p>
          <a:p>
            <a:r>
              <a:rPr lang="ja-JP" altLang="en-US" sz="1200" dirty="0"/>
              <a:t>　ユーザの想い</a:t>
            </a:r>
            <a:endParaRPr lang="en-US" altLang="ja-JP" sz="1200" dirty="0"/>
          </a:p>
          <a:p>
            <a:r>
              <a:rPr lang="ja-JP" altLang="en-US" sz="1200" dirty="0"/>
              <a:t>　　・要求はできるだけじっくり詰めたい</a:t>
            </a:r>
            <a:endParaRPr lang="en-US" altLang="ja-JP" sz="1200" dirty="0"/>
          </a:p>
          <a:p>
            <a:r>
              <a:rPr lang="ja-JP" altLang="en-US" sz="1200" dirty="0"/>
              <a:t>　　・予算額は早急な投資判断のためにも早く欲しい</a:t>
            </a:r>
          </a:p>
          <a:p>
            <a:r>
              <a:rPr lang="ja-JP" altLang="en-US" sz="1200" dirty="0"/>
              <a:t>　ベンダの思い</a:t>
            </a:r>
            <a:endParaRPr lang="en-US" altLang="ja-JP" sz="1200" dirty="0"/>
          </a:p>
          <a:p>
            <a:r>
              <a:rPr lang="ja-JP" altLang="en-US" sz="1200" dirty="0"/>
              <a:t>　　・要求は、一刻も早く確定したものが欲しい</a:t>
            </a:r>
          </a:p>
          <a:p>
            <a:r>
              <a:rPr lang="ja-JP" altLang="en-US" sz="1200" dirty="0"/>
              <a:t>　　・予算額はリスクがあるので、なるべく後に出したい</a:t>
            </a:r>
          </a:p>
          <a:p>
            <a:r>
              <a:rPr lang="en-US" altLang="ja-JP" sz="1200" dirty="0"/>
              <a:t>【12】</a:t>
            </a:r>
            <a:r>
              <a:rPr lang="ja-JP" altLang="en-US" sz="1200" dirty="0"/>
              <a:t>の例</a:t>
            </a:r>
            <a:endParaRPr lang="en-US" altLang="ja-JP" sz="1200" dirty="0"/>
          </a:p>
          <a:p>
            <a:r>
              <a:rPr lang="ja-JP" altLang="en-US" sz="1200" dirty="0"/>
              <a:t>　　「行間を読め」</a:t>
            </a:r>
            <a:endParaRPr lang="en-US" altLang="ja-JP" sz="1200" dirty="0"/>
          </a:p>
          <a:p>
            <a:r>
              <a:rPr lang="ja-JP" altLang="en-US" sz="1200" dirty="0"/>
              <a:t>　　「言わなくても常識」</a:t>
            </a:r>
            <a:endParaRPr lang="en-US" altLang="ja-JP" sz="1200" dirty="0"/>
          </a:p>
          <a:p>
            <a:r>
              <a:rPr lang="ja-JP" altLang="en-US" sz="1200" dirty="0"/>
              <a:t>　　「言った言わない」</a:t>
            </a:r>
            <a:endParaRPr lang="en-US" altLang="ja-JP" sz="1200" dirty="0"/>
          </a:p>
          <a:p>
            <a:r>
              <a:rPr lang="ja-JP" altLang="en-US" sz="1200" dirty="0"/>
              <a:t>　など表現されない要求が、ユーザ・ベンダ間のトラブルの原因になります。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18</a:t>
            </a:fld>
            <a:endParaRPr kumimoji="1" lang="ja-JP" altLang="en-US" dirty="0"/>
          </a:p>
        </p:txBody>
      </p:sp>
    </p:spTree>
    <p:extLst>
      <p:ext uri="{BB962C8B-B14F-4D97-AF65-F5344CB8AC3E}">
        <p14:creationId xmlns:p14="http://schemas.microsoft.com/office/powerpoint/2010/main" val="240800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DEF6AA-C012-4C4D-A522-9C25638D8620}" type="slidenum">
              <a:rPr kumimoji="1" lang="ja-JP" altLang="en-US" smtClean="0"/>
              <a:pPr/>
              <a:t>23</a:t>
            </a:fld>
            <a:endParaRPr kumimoji="1" lang="ja-JP" altLang="en-US" dirty="0"/>
          </a:p>
        </p:txBody>
      </p:sp>
    </p:spTree>
    <p:extLst>
      <p:ext uri="{BB962C8B-B14F-4D97-AF65-F5344CB8AC3E}">
        <p14:creationId xmlns:p14="http://schemas.microsoft.com/office/powerpoint/2010/main" val="122156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DEF6AA-C012-4C4D-A522-9C25638D8620}" type="slidenum">
              <a:rPr kumimoji="1" lang="ja-JP" altLang="en-US" smtClean="0"/>
              <a:pPr/>
              <a:t>31</a:t>
            </a:fld>
            <a:endParaRPr kumimoji="1" lang="ja-JP" altLang="en-US" dirty="0"/>
          </a:p>
        </p:txBody>
      </p:sp>
    </p:spTree>
    <p:extLst>
      <p:ext uri="{BB962C8B-B14F-4D97-AF65-F5344CB8AC3E}">
        <p14:creationId xmlns:p14="http://schemas.microsoft.com/office/powerpoint/2010/main" val="30773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906" eaLnBrk="0" hangingPunct="0">
              <a:defRPr kumimoji="1" sz="2800">
                <a:solidFill>
                  <a:schemeClr val="tx2"/>
                </a:solidFill>
                <a:latin typeface="HGP創英角ｺﾞｼｯｸUB" pitchFamily="50" charset="-128"/>
                <a:ea typeface="HGP創英角ｺﾞｼｯｸUB" pitchFamily="50" charset="-128"/>
              </a:defRPr>
            </a:lvl1pPr>
            <a:lvl2pPr marL="737452" indent="-283635" defTabSz="954906" eaLnBrk="0" hangingPunct="0">
              <a:defRPr kumimoji="1" sz="2800">
                <a:solidFill>
                  <a:schemeClr val="tx2"/>
                </a:solidFill>
                <a:latin typeface="HGP創英角ｺﾞｼｯｸUB" pitchFamily="50" charset="-128"/>
                <a:ea typeface="HGP創英角ｺﾞｼｯｸUB" pitchFamily="50" charset="-128"/>
              </a:defRPr>
            </a:lvl2pPr>
            <a:lvl3pPr marL="1134542" indent="-226908" defTabSz="954906" eaLnBrk="0" hangingPunct="0">
              <a:defRPr kumimoji="1" sz="2800">
                <a:solidFill>
                  <a:schemeClr val="tx2"/>
                </a:solidFill>
                <a:latin typeface="HGP創英角ｺﾞｼｯｸUB" pitchFamily="50" charset="-128"/>
                <a:ea typeface="HGP創英角ｺﾞｼｯｸUB" pitchFamily="50" charset="-128"/>
              </a:defRPr>
            </a:lvl3pPr>
            <a:lvl4pPr marL="1588359" indent="-226908" defTabSz="954906" eaLnBrk="0" hangingPunct="0">
              <a:defRPr kumimoji="1" sz="2800">
                <a:solidFill>
                  <a:schemeClr val="tx2"/>
                </a:solidFill>
                <a:latin typeface="HGP創英角ｺﾞｼｯｸUB" pitchFamily="50" charset="-128"/>
                <a:ea typeface="HGP創英角ｺﾞｼｯｸUB" pitchFamily="50" charset="-128"/>
              </a:defRPr>
            </a:lvl4pPr>
            <a:lvl5pPr marL="2042175" indent="-226908" defTabSz="954906" eaLnBrk="0" hangingPunct="0">
              <a:defRPr kumimoji="1" sz="2800">
                <a:solidFill>
                  <a:schemeClr val="tx2"/>
                </a:solidFill>
                <a:latin typeface="HGP創英角ｺﾞｼｯｸUB" pitchFamily="50" charset="-128"/>
                <a:ea typeface="HGP創英角ｺﾞｼｯｸUB" pitchFamily="50" charset="-128"/>
              </a:defRPr>
            </a:lvl5pPr>
            <a:lvl6pPr marL="249599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49809"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03625"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57442" indent="-226908" defTabSz="954906"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fld id="{8EA77C0B-77BA-4867-A4B8-76677444C042}" type="slidenum">
              <a:rPr lang="en-US" altLang="ja-JP" sz="1300">
                <a:solidFill>
                  <a:schemeClr val="tx1"/>
                </a:solidFill>
                <a:latin typeface="Arial" charset="0"/>
                <a:ea typeface="ＭＳ Ｐゴシック" pitchFamily="50" charset="-128"/>
              </a:rPr>
              <a:pPr eaLnBrk="1" hangingPunct="1"/>
              <a:t>32</a:t>
            </a:fld>
            <a:endParaRPr lang="en-US" altLang="ja-JP" sz="1300" dirty="0">
              <a:solidFill>
                <a:schemeClr val="tx1"/>
              </a:solidFill>
              <a:latin typeface="Arial" charset="0"/>
              <a:ea typeface="ＭＳ Ｐゴシック" pitchFamily="50" charset="-128"/>
            </a:endParaRPr>
          </a:p>
        </p:txBody>
      </p:sp>
      <p:sp>
        <p:nvSpPr>
          <p:cNvPr id="91139" name="Rectangle 2"/>
          <p:cNvSpPr>
            <a:spLocks noGrp="1" noRot="1" noChangeAspect="1" noChangeArrowheads="1" noTextEdit="1"/>
          </p:cNvSpPr>
          <p:nvPr>
            <p:ph type="sldImg"/>
          </p:nvPr>
        </p:nvSpPr>
        <p:spPr>
          <a:xfrm>
            <a:off x="719138" y="528638"/>
            <a:ext cx="5302250" cy="3978275"/>
          </a:xfrm>
          <a:ln/>
        </p:spPr>
      </p:sp>
      <p:sp>
        <p:nvSpPr>
          <p:cNvPr id="91140" name="Rectangle 3"/>
          <p:cNvSpPr>
            <a:spLocks noGrp="1" noChangeArrowheads="1"/>
          </p:cNvSpPr>
          <p:nvPr>
            <p:ph type="body" idx="1"/>
          </p:nvPr>
        </p:nvSpPr>
        <p:spPr>
          <a:xfrm>
            <a:off x="526970" y="4596286"/>
            <a:ext cx="5710140" cy="46657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6" tIns="45691" rIns="91386" bIns="45691"/>
          <a:lstStyle/>
          <a:p>
            <a:pPr eaLnBrk="1" hangingPunct="1"/>
            <a:r>
              <a:rPr lang="ja-JP" altLang="en-US" sz="1100" dirty="0"/>
              <a:t>●説明</a:t>
            </a:r>
          </a:p>
          <a:p>
            <a:pPr eaLnBrk="1" hangingPunct="1"/>
            <a:r>
              <a:rPr lang="ja-JP" altLang="en-US" sz="1100" dirty="0"/>
              <a:t>業務の例：「受発注業務」</a:t>
            </a:r>
          </a:p>
          <a:p>
            <a:pPr eaLnBrk="1" hangingPunct="1"/>
            <a:r>
              <a:rPr lang="ja-JP" altLang="en-US" sz="1100" dirty="0"/>
              <a:t>　商品を発注する、商品が納入される、商品を受注する、商品を出庫する　等。</a:t>
            </a:r>
          </a:p>
          <a:p>
            <a:pPr eaLnBrk="1" hangingPunct="1"/>
            <a:r>
              <a:rPr lang="ja-JP" altLang="en-US" sz="1100" dirty="0"/>
              <a:t>非機能要求は機能要求に比べ、曖昧な事が多いです。</a:t>
            </a:r>
          </a:p>
          <a:p>
            <a:pPr eaLnBrk="1" hangingPunct="1"/>
            <a:r>
              <a:rPr lang="ja-JP" altLang="en-US" sz="1100" dirty="0"/>
              <a:t>　①障害が発生してもサービスは極力止めないでほしい</a:t>
            </a:r>
          </a:p>
          <a:p>
            <a:pPr eaLnBrk="1" hangingPunct="1"/>
            <a:r>
              <a:rPr lang="ja-JP" altLang="en-US" sz="1100" dirty="0"/>
              <a:t>　②ウィルス混入は防止してほしい</a:t>
            </a:r>
          </a:p>
          <a:p>
            <a:pPr eaLnBrk="1" hangingPunct="1"/>
            <a:r>
              <a:rPr lang="ja-JP" altLang="en-US" sz="1100" dirty="0"/>
              <a:t>　③いつでも、誰でも、どこでも、使えるようにしてほしい</a:t>
            </a:r>
          </a:p>
          <a:p>
            <a:pPr eaLnBrk="1" hangingPunct="1"/>
            <a:r>
              <a:rPr lang="ja-JP" altLang="en-US" sz="1100" dirty="0"/>
              <a:t>要求の曖昧さを明確化しようとしているのが次の事です。</a:t>
            </a:r>
          </a:p>
          <a:p>
            <a:pPr eaLnBrk="1" hangingPunct="1"/>
            <a:r>
              <a:rPr lang="ja-JP" altLang="en-US" sz="1100" dirty="0"/>
              <a:t>　㋐対象業務は全て </a:t>
            </a:r>
            <a:r>
              <a:rPr lang="en-US" altLang="ja-JP" sz="1100" dirty="0"/>
              <a:t>or </a:t>
            </a:r>
            <a:r>
              <a:rPr lang="ja-JP" altLang="en-US" sz="1100" dirty="0"/>
              <a:t>特定？「極力」での許容時間は</a:t>
            </a:r>
            <a:r>
              <a:rPr lang="en-US" altLang="ja-JP" sz="1100" dirty="0"/>
              <a:t>1</a:t>
            </a:r>
            <a:r>
              <a:rPr lang="ja-JP" altLang="en-US" sz="1100" dirty="0"/>
              <a:t>分、</a:t>
            </a:r>
            <a:r>
              <a:rPr lang="en-US" altLang="ja-JP" sz="1100" dirty="0"/>
              <a:t>10</a:t>
            </a:r>
            <a:r>
              <a:rPr lang="ja-JP" altLang="en-US" sz="1100" dirty="0"/>
              <a:t>分、</a:t>
            </a:r>
            <a:r>
              <a:rPr lang="en-US" altLang="ja-JP" sz="1100" dirty="0"/>
              <a:t>or 1</a:t>
            </a:r>
            <a:r>
              <a:rPr lang="ja-JP" altLang="en-US" sz="1100" dirty="0"/>
              <a:t>時間？</a:t>
            </a:r>
          </a:p>
          <a:p>
            <a:pPr eaLnBrk="1" hangingPunct="1"/>
            <a:r>
              <a:rPr lang="ja-JP" altLang="en-US" sz="1100" dirty="0"/>
              <a:t>　㋑データの暗号化の範囲は？暗号化の鍵管理方法は？不正アクセスの追跡範囲は？</a:t>
            </a:r>
          </a:p>
          <a:p>
            <a:pPr eaLnBrk="1" hangingPunct="1"/>
            <a:r>
              <a:rPr lang="ja-JP" altLang="en-US" sz="1100" dirty="0"/>
              <a:t>　㋒サービス時間帯は</a:t>
            </a:r>
            <a:r>
              <a:rPr lang="en-US" altLang="ja-JP" sz="1100" dirty="0"/>
              <a:t>24H</a:t>
            </a:r>
            <a:r>
              <a:rPr lang="ja-JP" altLang="en-US" sz="1100" dirty="0"/>
              <a:t>、</a:t>
            </a:r>
            <a:r>
              <a:rPr lang="en-US" altLang="ja-JP" sz="1100" dirty="0"/>
              <a:t>9</a:t>
            </a:r>
            <a:r>
              <a:rPr lang="ja-JP" altLang="en-US" sz="1100" dirty="0"/>
              <a:t>～</a:t>
            </a:r>
            <a:r>
              <a:rPr lang="en-US" altLang="ja-JP" sz="1100" dirty="0"/>
              <a:t>21</a:t>
            </a:r>
            <a:r>
              <a:rPr lang="ja-JP" altLang="en-US" sz="1100" dirty="0"/>
              <a:t>時、 </a:t>
            </a:r>
            <a:r>
              <a:rPr lang="en-US" altLang="ja-JP" sz="1100" dirty="0"/>
              <a:t>or </a:t>
            </a:r>
            <a:r>
              <a:rPr lang="ja-JP" altLang="en-US" sz="1100" dirty="0"/>
              <a:t>　</a:t>
            </a:r>
            <a:r>
              <a:rPr lang="en-US" altLang="ja-JP" sz="1100" dirty="0"/>
              <a:t>9</a:t>
            </a:r>
            <a:r>
              <a:rPr lang="ja-JP" altLang="en-US" sz="1100" dirty="0"/>
              <a:t>～</a:t>
            </a:r>
            <a:r>
              <a:rPr lang="en-US" altLang="ja-JP" sz="1100" dirty="0"/>
              <a:t>17</a:t>
            </a:r>
            <a:r>
              <a:rPr lang="ja-JP" altLang="en-US" sz="1100" dirty="0"/>
              <a:t>時？</a:t>
            </a:r>
          </a:p>
          <a:p>
            <a:pPr eaLnBrk="1" hangingPunct="1"/>
            <a:r>
              <a:rPr lang="ja-JP" altLang="en-US" sz="1100" dirty="0"/>
              <a:t>　㋓対象ユーザ数はどのくらい？セキュリティ認証の程度は？</a:t>
            </a:r>
            <a:endParaRPr lang="en-US" altLang="ja-JP" sz="1100" dirty="0"/>
          </a:p>
          <a:p>
            <a:pPr eaLnBrk="1" hangingPunct="1"/>
            <a:r>
              <a:rPr lang="ja-JP" altLang="en-US" sz="1100" dirty="0"/>
              <a:t>　㋔どこでもの範囲は？建屋内、 同一県内、国内 </a:t>
            </a:r>
            <a:r>
              <a:rPr lang="en-US" altLang="ja-JP" sz="1100" dirty="0"/>
              <a:t>or </a:t>
            </a:r>
            <a:r>
              <a:rPr lang="ja-JP" altLang="en-US" sz="1100" dirty="0"/>
              <a:t>海外？</a:t>
            </a:r>
          </a:p>
          <a:p>
            <a:pPr eaLnBrk="1" hangingPunct="1"/>
            <a:endParaRPr lang="ja-JP" altLang="en-US" sz="1100" dirty="0"/>
          </a:p>
          <a:p>
            <a:pPr eaLnBrk="1" hangingPunct="1"/>
            <a:r>
              <a:rPr lang="ja-JP" altLang="en-US" sz="1100" dirty="0"/>
              <a:t>①⇒㋐、②⇒㋑、③⇒㋒・㋓・㋔のように曖昧な要求を明確化しつつユーザや顧客と合意していくことが重要です。</a:t>
            </a:r>
          </a:p>
          <a:p>
            <a:pPr eaLnBrk="1" hangingPunct="1"/>
            <a:endParaRPr lang="ja-JP" altLang="en-US" sz="1100" dirty="0"/>
          </a:p>
          <a:p>
            <a:pPr eaLnBrk="1" hangingPunct="1"/>
            <a:r>
              <a:rPr lang="ja-JP" altLang="en-US" sz="1100" dirty="0"/>
              <a:t>●説明省略　不可</a:t>
            </a:r>
          </a:p>
          <a:p>
            <a:pPr eaLnBrk="1" hangingPunct="1"/>
            <a:r>
              <a:rPr lang="ja-JP" altLang="en-US" dirty="0"/>
              <a:t>　</a:t>
            </a:r>
            <a:endParaRPr lang="ja-JP" altLang="ja-JP"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2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
        <p:nvSpPr>
          <p:cNvPr id="6" name="テキスト プレースホルダー 9"/>
          <p:cNvSpPr>
            <a:spLocks noGrp="1"/>
          </p:cNvSpPr>
          <p:nvPr>
            <p:ph type="body" sz="quarter" idx="13"/>
          </p:nvPr>
        </p:nvSpPr>
        <p:spPr>
          <a:xfrm>
            <a:off x="592089" y="692696"/>
            <a:ext cx="5832475" cy="360040"/>
          </a:xfrm>
          <a:prstGeom prst="rect">
            <a:avLst/>
          </a:prstGeom>
        </p:spPr>
        <p:txBody>
          <a:bodyPr/>
          <a:lstStyle>
            <a:lvl1pPr marL="0" indent="0">
              <a:buNone/>
              <a:defRPr sz="1800">
                <a:latin typeface="HGPｺﾞｼｯｸM" panose="020B0600000000000000" pitchFamily="50" charset="-128"/>
                <a:ea typeface="HGPｺﾞｼｯｸM" panose="020B0600000000000000" pitchFamily="50" charset="-128"/>
              </a:defRPr>
            </a:lvl1pPr>
            <a:lvl5pPr>
              <a:defRPr/>
            </a:lvl5pPr>
          </a:lstStyle>
          <a:p>
            <a:pPr lvl="0"/>
            <a:endParaRPr kumimoji="1" lang="ja-JP" altLang="en-US" dirty="0"/>
          </a:p>
        </p:txBody>
      </p:sp>
    </p:spTree>
    <p:extLst>
      <p:ext uri="{BB962C8B-B14F-4D97-AF65-F5344CB8AC3E}">
        <p14:creationId xmlns:p14="http://schemas.microsoft.com/office/powerpoint/2010/main" val="519392913"/>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3784602"/>
            <a:ext cx="5291400" cy="1588"/>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図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Tree>
    <p:extLst>
      <p:ext uri="{BB962C8B-B14F-4D97-AF65-F5344CB8AC3E}">
        <p14:creationId xmlns:p14="http://schemas.microsoft.com/office/powerpoint/2010/main" val="430565151"/>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3" name="直線コネクタ 12"/>
          <p:cNvCxnSpPr/>
          <p:nvPr userDrawn="1"/>
        </p:nvCxnSpPr>
        <p:spPr>
          <a:xfrm>
            <a:off x="576000" y="1080000"/>
            <a:ext cx="8030704" cy="1588"/>
          </a:xfrm>
          <a:prstGeom prst="line">
            <a:avLst/>
          </a:prstGeom>
          <a:ln w="3175">
            <a:solidFill>
              <a:srgbClr val="1BADBD"/>
            </a:solidFill>
          </a:ln>
          <a:effectLst/>
        </p:spPr>
        <p:style>
          <a:lnRef idx="2">
            <a:schemeClr val="accent1"/>
          </a:lnRef>
          <a:fillRef idx="0">
            <a:schemeClr val="accent1"/>
          </a:fillRef>
          <a:effectRef idx="1">
            <a:schemeClr val="accent1"/>
          </a:effectRef>
          <a:fontRef idx="minor">
            <a:schemeClr val="tx1"/>
          </a:fontRef>
        </p:style>
      </p:cxnSp>
      <p:pic>
        <p:nvPicPr>
          <p:cNvPr id="5" name="図 4"/>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0"/>
            <a:ext cx="298938" cy="6858000"/>
          </a:xfrm>
          <a:prstGeom prst="rect">
            <a:avLst/>
          </a:prstGeom>
        </p:spPr>
      </p:pic>
      <p:sp>
        <p:nvSpPr>
          <p:cNvPr id="7" name="スライド番号プレースホルダ 3"/>
          <p:cNvSpPr>
            <a:spLocks noGrp="1"/>
          </p:cNvSpPr>
          <p:nvPr>
            <p:ph type="sldNum" sz="quarter" idx="4"/>
          </p:nvPr>
        </p:nvSpPr>
        <p:spPr>
          <a:xfrm>
            <a:off x="7839000" y="6580584"/>
            <a:ext cx="1269504" cy="288032"/>
          </a:xfrm>
          <a:prstGeom prst="rect">
            <a:avLst/>
          </a:prstGeom>
        </p:spPr>
        <p:txBody>
          <a:bodyPr/>
          <a:lstStyle>
            <a:lvl1pPr algn="r">
              <a:defRPr sz="1400">
                <a:latin typeface="HGPｺﾞｼｯｸM" panose="020B0600000000000000" pitchFamily="50" charset="-128"/>
                <a:ea typeface="HGPｺﾞｼｯｸM" panose="020B0600000000000000" pitchFamily="50" charset="-128"/>
              </a:defRPr>
            </a:lvl1pPr>
          </a:lstStyle>
          <a:p>
            <a:fld id="{99AD903E-2787-9244-93D6-61CE01669DE3}" type="slidenum">
              <a:rPr lang="ja-JP" altLang="en-US" smtClean="0"/>
              <a:pPr/>
              <a:t>‹#›</a:t>
            </a:fld>
            <a:endParaRPr lang="ja-JP" altLang="en-US" dirty="0"/>
          </a:p>
        </p:txBody>
      </p:sp>
    </p:spTree>
    <p:extLst>
      <p:ext uri="{BB962C8B-B14F-4D97-AF65-F5344CB8AC3E}">
        <p14:creationId xmlns:p14="http://schemas.microsoft.com/office/powerpoint/2010/main" val="542415550"/>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nx.org/contents/RMKXRmLS@3/Project-Initiation"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fintan.jp/?p=233"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pa.go.jp/sec/softwareengineering/std/ent03-b.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491065" y="3212976"/>
            <a:ext cx="5593103" cy="432048"/>
          </a:xfrm>
          <a:prstGeom prst="rect">
            <a:avLst/>
          </a:prstGeom>
        </p:spPr>
        <p:txBody>
          <a:bodyPr/>
          <a:lstStyle/>
          <a:p>
            <a:pPr lvl="0">
              <a:spcBef>
                <a:spcPct val="0"/>
              </a:spcBef>
              <a:defRPr/>
            </a:pPr>
            <a:r>
              <a:rPr lang="ja-JP" altLang="en-US" sz="2400" noProof="0" dirty="0">
                <a:latin typeface="HGPｺﾞｼｯｸE" panose="020B0900000000000000" pitchFamily="50" charset="-128"/>
                <a:ea typeface="HGPｺﾞｼｯｸE" panose="020B0900000000000000" pitchFamily="50" charset="-128"/>
                <a:cs typeface="A-OTF 新ゴ Pro R"/>
              </a:rPr>
              <a:t>要件定義概論</a:t>
            </a:r>
            <a:endParaRPr kumimoji="1" lang="ja-JP" altLang="en-US" sz="24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endParaRPr>
          </a:p>
        </p:txBody>
      </p:sp>
      <p:sp>
        <p:nvSpPr>
          <p:cNvPr id="12" name="タイトル 1"/>
          <p:cNvSpPr txBox="1">
            <a:spLocks/>
          </p:cNvSpPr>
          <p:nvPr/>
        </p:nvSpPr>
        <p:spPr>
          <a:xfrm>
            <a:off x="539552" y="3789040"/>
            <a:ext cx="5593103" cy="360040"/>
          </a:xfrm>
          <a:prstGeom prst="rect">
            <a:avLst/>
          </a:prstGeom>
        </p:spPr>
        <p:txBody>
          <a:bodyPr/>
          <a:lstStyle/>
          <a:p>
            <a:pPr lvl="0">
              <a:spcBef>
                <a:spcPct val="0"/>
              </a:spcBef>
              <a:defRPr/>
            </a:pPr>
            <a:r>
              <a:rPr kumimoji="1" lang="ja-JP" altLang="en-US" sz="1600" u="none" strike="noStrike" kern="1200" cap="none" spc="0" normalizeH="0" baseline="0" noProof="0" dirty="0">
                <a:ln>
                  <a:noFill/>
                </a:ln>
                <a:solidFill>
                  <a:schemeClr val="tx1"/>
                </a:solidFill>
                <a:effectLst/>
                <a:uLnTx/>
                <a:uFillTx/>
                <a:latin typeface="HGPｺﾞｼｯｸE" panose="020B0900000000000000" pitchFamily="50" charset="-128"/>
                <a:ea typeface="HGPｺﾞｼｯｸE" panose="020B0900000000000000" pitchFamily="50" charset="-128"/>
                <a:cs typeface="A-OTF 新ゴ Pro R"/>
              </a:rPr>
              <a:t>Ｖｅｒ１．３．０</a:t>
            </a:r>
          </a:p>
        </p:txBody>
      </p:sp>
      <p:pic>
        <p:nvPicPr>
          <p:cNvPr id="4" name="図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6068336"/>
            <a:ext cx="825953" cy="295893"/>
          </a:xfrm>
          <a:prstGeom prst="rect">
            <a:avLst/>
          </a:prstGeom>
        </p:spPr>
      </p:pic>
      <p:sp>
        <p:nvSpPr>
          <p:cNvPr id="5" name="テキスト ボックス 5"/>
          <p:cNvSpPr txBox="1"/>
          <p:nvPr/>
        </p:nvSpPr>
        <p:spPr>
          <a:xfrm>
            <a:off x="467544" y="6343380"/>
            <a:ext cx="7632848" cy="261610"/>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r>
              <a:rPr lang="ja-JP" altLang="en-US" sz="1100" dirty="0" smtClean="0">
                <a:solidFill>
                  <a:srgbClr val="000000"/>
                </a:solidFill>
                <a:latin typeface="Meiryo UI"/>
                <a:ea typeface="Meiryo UI"/>
              </a:rPr>
              <a:t>この作品は </a:t>
            </a:r>
            <a:r>
              <a:rPr lang="ja-JP" altLang="en-US" sz="1100" dirty="0" smtClean="0">
                <a:solidFill>
                  <a:srgbClr val="000000"/>
                </a:solidFill>
                <a:latin typeface="Meiryo UI"/>
                <a:ea typeface="Meiryo UI"/>
                <a:hlinkClick r:id="rId2"/>
              </a:rPr>
              <a:t>クリエイティブ・コモンズ 表示 </a:t>
            </a:r>
            <a:r>
              <a:rPr lang="en-US" altLang="ja-JP" sz="1100" dirty="0" smtClean="0">
                <a:solidFill>
                  <a:srgbClr val="000000"/>
                </a:solidFill>
                <a:latin typeface="Meiryo UI"/>
                <a:ea typeface="Meiryo UI"/>
                <a:hlinkClick r:id="rId2"/>
              </a:rPr>
              <a:t>- </a:t>
            </a:r>
            <a:r>
              <a:rPr lang="ja-JP" altLang="en-US" sz="1100" dirty="0" smtClean="0">
                <a:solidFill>
                  <a:srgbClr val="000000"/>
                </a:solidFill>
                <a:latin typeface="Meiryo UI"/>
                <a:ea typeface="Meiryo UI"/>
                <a:hlinkClick r:id="rId2"/>
              </a:rPr>
              <a:t>継承 </a:t>
            </a:r>
            <a:r>
              <a:rPr lang="en-US" altLang="ja-JP" sz="1100" dirty="0" smtClean="0">
                <a:solidFill>
                  <a:srgbClr val="000000"/>
                </a:solidFill>
                <a:latin typeface="Meiryo UI"/>
                <a:ea typeface="Meiryo UI"/>
                <a:hlinkClick r:id="rId2"/>
              </a:rPr>
              <a:t>4.0 </a:t>
            </a:r>
            <a:r>
              <a:rPr lang="ja-JP" altLang="en-US" sz="1100" dirty="0" smtClean="0">
                <a:solidFill>
                  <a:srgbClr val="000000"/>
                </a:solidFill>
                <a:latin typeface="Meiryo UI"/>
                <a:ea typeface="Meiryo UI"/>
                <a:hlinkClick r:id="rId2"/>
              </a:rPr>
              <a:t>国際 ライセンス</a:t>
            </a:r>
            <a:r>
              <a:rPr lang="ja-JP" altLang="en-US" sz="1100" dirty="0" smtClean="0">
                <a:solidFill>
                  <a:srgbClr val="FF0000"/>
                </a:solidFill>
                <a:latin typeface="Meiryo UI"/>
                <a:ea typeface="Meiryo UI"/>
              </a:rPr>
              <a:t> </a:t>
            </a:r>
            <a:r>
              <a:rPr lang="ja-JP" altLang="en-US" sz="1100" dirty="0" smtClean="0">
                <a:solidFill>
                  <a:srgbClr val="000000"/>
                </a:solidFill>
                <a:latin typeface="Meiryo UI"/>
                <a:ea typeface="Meiryo UI"/>
              </a:rPr>
              <a:t>の下に提供されています。</a:t>
            </a:r>
            <a:endParaRPr lang="ja-JP" altLang="en-US" sz="1100" dirty="0">
              <a:solidFill>
                <a:srgbClr val="000000"/>
              </a:solidFill>
              <a:latin typeface="Meiryo UI"/>
              <a:ea typeface="Meiryo UI"/>
            </a:endParaRPr>
          </a:p>
        </p:txBody>
      </p:sp>
    </p:spTree>
    <p:extLst>
      <p:ext uri="{BB962C8B-B14F-4D97-AF65-F5344CB8AC3E}">
        <p14:creationId xmlns:p14="http://schemas.microsoft.com/office/powerpoint/2010/main" val="4076448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10</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要件定義で起こっている問題</a:t>
            </a:r>
          </a:p>
        </p:txBody>
      </p:sp>
      <p:sp>
        <p:nvSpPr>
          <p:cNvPr id="5" name="テキスト ボックス 4"/>
          <p:cNvSpPr txBox="1"/>
          <p:nvPr/>
        </p:nvSpPr>
        <p:spPr>
          <a:xfrm>
            <a:off x="539552" y="1136933"/>
            <a:ext cx="8568952" cy="509370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インプットに関連する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必要なシステム要件を決められない。明確な基準に従った決定・判断ができない。</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曖昧なお客さま要求事項の具体化に時間を要し、工数・工期が膨らむ。</a:t>
            </a:r>
            <a:endParaRPr lang="en-US" altLang="ja-JP" sz="1700"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b="1" u="sng" dirty="0">
                <a:latin typeface="HGPｺﾞｼｯｸM" panose="020B0600000000000000" pitchFamily="50" charset="-128"/>
                <a:ea typeface="HGPｺﾞｼｯｸM" panose="020B0600000000000000" pitchFamily="50" charset="-128"/>
              </a:rPr>
              <a:t>ステークホルダーの洗い出し、業務上の役割の分析に不備があり、要求収集が漏れる</a:t>
            </a:r>
            <a:r>
              <a:rPr lang="ja-JP" altLang="en-US" sz="1700" u="sng" dirty="0">
                <a:latin typeface="HGPｺﾞｼｯｸM" panose="020B0600000000000000" pitchFamily="50" charset="-128"/>
                <a:ea typeface="HGPｺﾞｼｯｸM" panose="020B0600000000000000" pitchFamily="50" charset="-128"/>
              </a:rPr>
              <a:t>。</a:t>
            </a:r>
            <a:endParaRPr lang="en-US" altLang="ja-JP" sz="1700" u="sng" dirty="0">
              <a:latin typeface="HGPｺﾞｼｯｸM" panose="020B0600000000000000" pitchFamily="50" charset="-128"/>
              <a:ea typeface="HGPｺﾞｼｯｸM" panose="020B0600000000000000" pitchFamily="50" charset="-128"/>
            </a:endParaRPr>
          </a:p>
          <a:p>
            <a:pPr marL="538163" indent="-263525" defTabSz="263525">
              <a:buFont typeface="+mj-lt"/>
              <a:buAutoNum type="arabicPeriod"/>
            </a:pPr>
            <a:r>
              <a:rPr lang="ja-JP" altLang="en-US" sz="1700" dirty="0">
                <a:latin typeface="HGPｺﾞｼｯｸM" panose="020B0600000000000000" pitchFamily="50" charset="-128"/>
                <a:ea typeface="HGPｺﾞｼｯｸM" panose="020B0600000000000000" pitchFamily="50" charset="-128"/>
              </a:rPr>
              <a:t>お客さまからの要件定義へのインプット情報・文書提示が十分でなく、工数・工期が膨らむ。</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進め方に関連する問題</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ステークホルダー間で要求内容、実現する要求事項の調整が折り合わず、合意が遅れる。</a:t>
            </a:r>
            <a:endParaRPr lang="en-US" altLang="ja-JP" sz="1700" dirty="0">
              <a:latin typeface="HGPｺﾞｼｯｸM" panose="020B0600000000000000" pitchFamily="50" charset="-128"/>
              <a:ea typeface="HGPｺﾞｼｯｸM" panose="020B0600000000000000" pitchFamily="50" charset="-128"/>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決めること、進め方が曖昧。なし崩し的に要件定義が終了し、設計が開始される。</a:t>
            </a:r>
            <a:endParaRPr lang="en-US" altLang="ja-JP" sz="1700" b="1"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b="1" u="sng" kern="100" dirty="0">
                <a:latin typeface="HGPｺﾞｼｯｸM" panose="020B0600000000000000" pitchFamily="50" charset="-128"/>
                <a:ea typeface="HGPｺﾞｼｯｸM" panose="020B0600000000000000" pitchFamily="50" charset="-128"/>
                <a:cs typeface="Times New Roman"/>
              </a:rPr>
              <a:t>お客さま要求事項をそのまま受け入れる「御用聞き」で、後工程で要求の過不足が起こる</a:t>
            </a:r>
            <a:r>
              <a:rPr lang="ja-JP" altLang="en-US" sz="1700" u="sng" kern="100" dirty="0">
                <a:latin typeface="HGPｺﾞｼｯｸM" panose="020B0600000000000000" pitchFamily="50" charset="-128"/>
                <a:ea typeface="HGPｺﾞｼｯｸM" panose="020B0600000000000000" pitchFamily="50" charset="-128"/>
                <a:cs typeface="Times New Roman"/>
              </a:rPr>
              <a:t>。</a:t>
            </a:r>
            <a:endParaRPr lang="en-US" altLang="ja-JP" sz="1700" u="sng"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kern="100" dirty="0">
                <a:latin typeface="HGPｺﾞｼｯｸM" panose="020B0600000000000000" pitchFamily="50" charset="-128"/>
                <a:ea typeface="HGPｺﾞｼｯｸM" panose="020B0600000000000000" pitchFamily="50" charset="-128"/>
                <a:cs typeface="Times New Roman"/>
              </a:rPr>
              <a:t>お客さま要求事項の増加に歯止めが効かず、予定開発コストを超過する。</a:t>
            </a:r>
            <a:endParaRPr lang="en-US" altLang="ja-JP" sz="1700" kern="100" dirty="0">
              <a:latin typeface="HGPｺﾞｼｯｸM" panose="020B0600000000000000" pitchFamily="50" charset="-128"/>
              <a:ea typeface="HGPｺﾞｼｯｸM" panose="020B0600000000000000" pitchFamily="50" charset="-128"/>
              <a:cs typeface="Times New Roman"/>
            </a:endParaRPr>
          </a:p>
          <a:p>
            <a:pPr marL="538163" indent="-263525">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工程終盤の要件合意・承認で、急な路線変更や、理不尽な要求が発生する。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5"/>
            </a:pPr>
            <a:r>
              <a:rPr lang="ja-JP" altLang="en-US" sz="1700" dirty="0">
                <a:latin typeface="HGPｺﾞｼｯｸM" panose="020B0600000000000000" pitchFamily="50" charset="-128"/>
                <a:ea typeface="HGPｺﾞｼｯｸM" panose="020B0600000000000000" pitchFamily="50" charset="-128"/>
              </a:rPr>
              <a:t>設計、実装に入ってから、要件の合意が無効になる。</a:t>
            </a:r>
            <a:endParaRPr lang="en-US" altLang="ja-JP" sz="1700" dirty="0">
              <a:latin typeface="HGPｺﾞｼｯｸM" panose="020B0600000000000000" pitchFamily="50" charset="-128"/>
              <a:ea typeface="HGPｺﾞｼｯｸM" panose="020B0600000000000000" pitchFamily="50" charset="-128"/>
            </a:endParaRPr>
          </a:p>
          <a:p>
            <a:pPr marL="355600" indent="-355600">
              <a:buFont typeface="+mj-lt"/>
              <a:buAutoNum type="arabicPeriod" startAt="5"/>
            </a:pPr>
            <a:endParaRPr lang="en-US" altLang="ja-JP" sz="800"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アウトプットに関連する</a:t>
            </a:r>
            <a:r>
              <a:rPr lang="ja-JP" altLang="en-US" kern="100" dirty="0">
                <a:latin typeface="HGPｺﾞｼｯｸM" panose="020B0600000000000000" pitchFamily="50" charset="-128"/>
                <a:ea typeface="HGPｺﾞｼｯｸM" panose="020B0600000000000000" pitchFamily="50" charset="-128"/>
                <a:cs typeface="Times New Roman"/>
              </a:rPr>
              <a:t>問題</a:t>
            </a:r>
            <a:endParaRPr lang="en-US" altLang="ja-JP"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要件の品質を評価できず、適切な工程終了判断が下せない。</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読み手依存で解釈がブレるなど、要件の曖昧さがあり、後続工程で手戻りが発生する。</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b="1" u="sng" dirty="0">
                <a:latin typeface="HGPｺﾞｼｯｸM" panose="020B0600000000000000" pitchFamily="50" charset="-128"/>
                <a:ea typeface="HGPｺﾞｼｯｸM" panose="020B0600000000000000" pitchFamily="50" charset="-128"/>
              </a:rPr>
              <a:t>設計開始後も、要件定義相当の課題発生と検討がズルズル続き、設計コストが増加する。</a:t>
            </a:r>
            <a:endParaRPr lang="en-US" altLang="ja-JP" sz="1700" b="1" u="sng"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各要件の必要理由が不明になり、設計工程以降で要件スコープ調整の拠り所を失う。</a:t>
            </a:r>
            <a:endParaRPr lang="en-US" altLang="ja-JP" sz="1700" dirty="0">
              <a:latin typeface="HGPｺﾞｼｯｸM" panose="020B0600000000000000" pitchFamily="50" charset="-128"/>
              <a:ea typeface="HGPｺﾞｼｯｸM" panose="020B0600000000000000" pitchFamily="50" charset="-128"/>
            </a:endParaRPr>
          </a:p>
          <a:p>
            <a:pPr marL="538163" indent="-363538">
              <a:buFont typeface="+mj-lt"/>
              <a:buAutoNum type="arabicPeriod" startAt="11"/>
            </a:pPr>
            <a:r>
              <a:rPr lang="ja-JP" altLang="en-US" sz="1700" dirty="0">
                <a:latin typeface="HGPｺﾞｼｯｸM" panose="020B0600000000000000" pitchFamily="50" charset="-128"/>
                <a:ea typeface="HGPｺﾞｼｯｸM" panose="020B0600000000000000" pitchFamily="50" charset="-128"/>
              </a:rPr>
              <a:t>要件通り作ったが、ユーザーテストでユーザーが満足しない、使用に適さないと判断される。</a:t>
            </a:r>
            <a:endParaRPr lang="en-US" altLang="ja-JP" sz="1700"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147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11</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t>要件定義の難しさ</a:t>
            </a:r>
          </a:p>
        </p:txBody>
      </p:sp>
      <p:sp>
        <p:nvSpPr>
          <p:cNvPr id="5" name="テキスト ボックス 4"/>
          <p:cNvSpPr txBox="1"/>
          <p:nvPr/>
        </p:nvSpPr>
        <p:spPr>
          <a:xfrm>
            <a:off x="539552" y="1136933"/>
            <a:ext cx="8280920" cy="2369880"/>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br>
              <a:rPr lang="en-US" altLang="ja-JP" kern="100" dirty="0">
                <a:latin typeface="HGPｺﾞｼｯｸM" panose="020B0600000000000000" pitchFamily="50" charset="-128"/>
                <a:ea typeface="HGPｺﾞｼｯｸM" panose="020B0600000000000000" pitchFamily="50" charset="-128"/>
                <a:cs typeface="Times New Roman"/>
              </a:rPr>
            </a:b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開始時のインプットの品揃えや状態が、プロジェクト</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sz="1000"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solidFill>
                <a:srgbClr val="FF0000"/>
              </a:solidFill>
              <a:latin typeface="HGPｺﾞｼｯｸM" panose="020B0600000000000000" pitchFamily="50" charset="-128"/>
              <a:ea typeface="HGPｺﾞｼｯｸM" panose="020B0600000000000000" pitchFamily="50" charset="-128"/>
              <a:cs typeface="Times New Roman"/>
            </a:endParaRPr>
          </a:p>
          <a:p>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299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242" y="1493912"/>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ä¼è­°ã®ã¤ã©ã¹ãï¼ç·å¥³æ··å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994" y="149310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要件定義の難しさ①</a:t>
            </a:r>
          </a:p>
        </p:txBody>
      </p:sp>
      <p:sp>
        <p:nvSpPr>
          <p:cNvPr id="21506"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62BC3D05-7E78-433A-A850-D85FB0B4D2CA}" type="slidenum">
              <a:rPr lang="en-US" altLang="ja-JP" smtClean="0">
                <a:latin typeface="HGPｺﾞｼｯｸM" panose="020B0600000000000000" pitchFamily="50" charset="-128"/>
                <a:ea typeface="HGPｺﾞｼｯｸM" panose="020B0600000000000000" pitchFamily="50" charset="-128"/>
              </a:rPr>
              <a:pPr eaLnBrk="1" hangingPunct="1"/>
              <a:t>12</a:t>
            </a:fld>
            <a:endParaRPr lang="en-US" altLang="ja-JP"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正解が用意されていない</a:t>
            </a:r>
            <a:r>
              <a:rPr lang="en-US" altLang="ja-JP" kern="100" dirty="0">
                <a:latin typeface="HGPｺﾞｼｯｸM" panose="020B0600000000000000" pitchFamily="50" charset="-128"/>
                <a:ea typeface="HGPｺﾞｼｯｸM" panose="020B0600000000000000" pitchFamily="50" charset="-128"/>
                <a:cs typeface="Times New Roman"/>
              </a:rPr>
              <a:t>(</a:t>
            </a:r>
            <a:r>
              <a:rPr lang="ja-JP" altLang="en-US" kern="100" dirty="0">
                <a:latin typeface="HGPｺﾞｼｯｸM" panose="020B0600000000000000" pitchFamily="50" charset="-128"/>
                <a:ea typeface="HGPｺﾞｼｯｸM" panose="020B0600000000000000" pitchFamily="50" charset="-128"/>
                <a:cs typeface="Times New Roman"/>
              </a:rPr>
              <a:t>お客さまが意思決定する</a:t>
            </a:r>
            <a:r>
              <a:rPr lang="en-US" altLang="ja-JP" kern="100" dirty="0">
                <a:latin typeface="HGPｺﾞｼｯｸM" panose="020B0600000000000000" pitchFamily="50" charset="-128"/>
                <a:ea typeface="HGPｺﾞｼｯｸM" panose="020B0600000000000000" pitchFamily="50" charset="-128"/>
                <a:cs typeface="Times New Roman"/>
              </a:rPr>
              <a:t>)</a:t>
            </a:r>
          </a:p>
        </p:txBody>
      </p:sp>
      <p:sp>
        <p:nvSpPr>
          <p:cNvPr id="9" name="角丸四角形 8"/>
          <p:cNvSpPr/>
          <p:nvPr/>
        </p:nvSpPr>
        <p:spPr>
          <a:xfrm>
            <a:off x="539552" y="479715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「お客さまが過不足なく正しい要求を持っている」とは考えない</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39552" y="5589240"/>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dirty="0">
                <a:solidFill>
                  <a:schemeClr val="tx1"/>
                </a:solidFill>
                <a:latin typeface="HGPｺﾞｼｯｸM" panose="020B0600000000000000" pitchFamily="50" charset="-128"/>
                <a:ea typeface="HGPｺﾞｼｯｸM" panose="020B0600000000000000" pitchFamily="50" charset="-128"/>
              </a:rPr>
              <a:t>誰が、何を以って、どう意思決定するかを決める</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23" name="角丸四角形吹き出し 22"/>
          <p:cNvSpPr/>
          <p:nvPr/>
        </p:nvSpPr>
        <p:spPr>
          <a:xfrm>
            <a:off x="2564495" y="2814049"/>
            <a:ext cx="1575457" cy="470935"/>
          </a:xfrm>
          <a:prstGeom prst="wedgeRoundRectCallout">
            <a:avLst>
              <a:gd name="adj1" fmla="val -41327"/>
              <a:gd name="adj2" fmla="val -14362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〇〇〇に業務を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p>
        </p:txBody>
      </p:sp>
      <p:sp>
        <p:nvSpPr>
          <p:cNvPr id="24" name="角丸四角形吹き出し 23"/>
          <p:cNvSpPr/>
          <p:nvPr/>
        </p:nvSpPr>
        <p:spPr>
          <a:xfrm>
            <a:off x="251520" y="2814050"/>
            <a:ext cx="1601331" cy="470934"/>
          </a:xfrm>
          <a:prstGeom prst="wedgeRoundRectCallout">
            <a:avLst>
              <a:gd name="adj1" fmla="val 38240"/>
              <a:gd name="adj2" fmla="val -13522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改善すべき！</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2" name="不等号 1"/>
          <p:cNvSpPr/>
          <p:nvPr/>
        </p:nvSpPr>
        <p:spPr>
          <a:xfrm>
            <a:off x="1990564" y="2789249"/>
            <a:ext cx="457200" cy="457200"/>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角丸四角形 6"/>
          <p:cNvSpPr/>
          <p:nvPr/>
        </p:nvSpPr>
        <p:spPr>
          <a:xfrm>
            <a:off x="251520" y="3421187"/>
            <a:ext cx="4032448"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ステークホルダの考え方や価値観に依存して、</a:t>
            </a:r>
          </a:p>
          <a:p>
            <a:pPr algn="ctr"/>
            <a:r>
              <a:rPr lang="ja-JP" altLang="en-US" sz="1600" dirty="0">
                <a:latin typeface="HGPｺﾞｼｯｸM" panose="020B0600000000000000" pitchFamily="50" charset="-128"/>
                <a:ea typeface="HGPｺﾞｼｯｸM" panose="020B0600000000000000" pitchFamily="50" charset="-128"/>
              </a:rPr>
              <a:t>異なる課題や要求が抽出される。</a:t>
            </a:r>
            <a:endParaRPr kumimoji="1" lang="en-US" altLang="ja-JP" sz="1600" dirty="0">
              <a:latin typeface="HGPｺﾞｼｯｸM" panose="020B0600000000000000" pitchFamily="50" charset="-128"/>
              <a:ea typeface="HGPｺﾞｼｯｸM" panose="020B0600000000000000" pitchFamily="50" charset="-128"/>
            </a:endParaRPr>
          </a:p>
        </p:txBody>
      </p:sp>
      <p:sp>
        <p:nvSpPr>
          <p:cNvPr id="26" name="角丸四角形 25"/>
          <p:cNvSpPr/>
          <p:nvPr/>
        </p:nvSpPr>
        <p:spPr>
          <a:xfrm>
            <a:off x="5004048" y="3421187"/>
            <a:ext cx="3979889" cy="7999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HGPｺﾞｼｯｸM" panose="020B0600000000000000" pitchFamily="50" charset="-128"/>
                <a:ea typeface="HGPｺﾞｼｯｸM" panose="020B0600000000000000" pitchFamily="50" charset="-128"/>
              </a:rPr>
              <a:t>絶対的な正解がない中で要求を取捨選択し、</a:t>
            </a:r>
            <a:r>
              <a:rPr lang="en-US" altLang="ja-JP" sz="1600" dirty="0">
                <a:latin typeface="HGPｺﾞｼｯｸM" panose="020B0600000000000000" pitchFamily="50" charset="-128"/>
                <a:ea typeface="HGPｺﾞｼｯｸM" panose="020B0600000000000000" pitchFamily="50" charset="-128"/>
              </a:rPr>
              <a:t/>
            </a:r>
            <a:br>
              <a:rPr lang="en-US" altLang="ja-JP" sz="1600" dirty="0">
                <a:latin typeface="HGPｺﾞｼｯｸM" panose="020B0600000000000000" pitchFamily="50" charset="-128"/>
                <a:ea typeface="HGPｺﾞｼｯｸM" panose="020B0600000000000000" pitchFamily="50" charset="-128"/>
              </a:rPr>
            </a:br>
            <a:r>
              <a:rPr lang="ja-JP" altLang="en-US" sz="1600" dirty="0">
                <a:latin typeface="HGPｺﾞｼｯｸM" panose="020B0600000000000000" pitchFamily="50" charset="-128"/>
                <a:ea typeface="HGPｺﾞｼｯｸM" panose="020B0600000000000000" pitchFamily="50" charset="-128"/>
              </a:rPr>
              <a:t>要件を決定する。</a:t>
            </a:r>
          </a:p>
        </p:txBody>
      </p:sp>
      <p:sp>
        <p:nvSpPr>
          <p:cNvPr id="28" name="角丸四角形吹き出し 27"/>
          <p:cNvSpPr/>
          <p:nvPr/>
        </p:nvSpPr>
        <p:spPr>
          <a:xfrm>
            <a:off x="6191432" y="2814049"/>
            <a:ext cx="2052976" cy="470935"/>
          </a:xfrm>
          <a:prstGeom prst="wedgeRoundRectCallout">
            <a:avLst>
              <a:gd name="adj1" fmla="val -12462"/>
              <a:gd name="adj2" fmla="val -18779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☆☆☆に業務を</a:t>
            </a:r>
            <a:endParaRPr kumimoji="1" lang="en-US" altLang="ja-JP" sz="1400" dirty="0">
              <a:latin typeface="HGPｺﾞｼｯｸM" panose="020B0600000000000000" pitchFamily="50" charset="-128"/>
              <a:ea typeface="HGPｺﾞｼｯｸM" panose="020B0600000000000000" pitchFamily="50" charset="-128"/>
              <a:cs typeface="メイリオ" panose="020B0604030504040204" pitchFamily="50" charset="-128"/>
            </a:endParaRPr>
          </a:p>
          <a:p>
            <a:pPr algn="ctr"/>
            <a:r>
              <a:rPr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rPr>
              <a:t>改善することに決定！</a:t>
            </a:r>
            <a:endParaRPr kumimoji="1" lang="ja-JP" altLang="en-US" sz="1400" dirty="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6" name="ストライプ矢印 5"/>
          <p:cNvSpPr/>
          <p:nvPr/>
        </p:nvSpPr>
        <p:spPr>
          <a:xfrm>
            <a:off x="4211960" y="1720535"/>
            <a:ext cx="1151184" cy="19244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7316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2"/>
          <p:cNvSpPr txBox="1">
            <a:spLocks noChangeArrowheads="1"/>
          </p:cNvSpPr>
          <p:nvPr/>
        </p:nvSpPr>
        <p:spPr bwMode="gray">
          <a:xfrm>
            <a:off x="4139952" y="6351131"/>
            <a:ext cx="48965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i="1" dirty="0"/>
              <a:t>“</a:t>
            </a:r>
            <a:r>
              <a:rPr lang="en-US" altLang="ja-JP" sz="1000" i="1" dirty="0">
                <a:hlinkClick r:id="rId2"/>
              </a:rPr>
              <a:t>I know that’s what I said, but it’s not what I meant!</a:t>
            </a:r>
            <a:r>
              <a:rPr lang="en-US" altLang="ja-JP" sz="1000" i="1" dirty="0"/>
              <a:t>” by CNX under </a:t>
            </a:r>
            <a:r>
              <a:rPr lang="en-US" altLang="ja-JP" sz="1000" i="1" dirty="0">
                <a:hlinkClick r:id="rId3"/>
              </a:rPr>
              <a:t>CC BY 4.0</a:t>
            </a:r>
            <a:endParaRPr lang="en-US" altLang="ja-JP" sz="1000" dirty="0">
              <a:solidFill>
                <a:srgbClr val="131A1F"/>
              </a:solidFill>
              <a:latin typeface="HGPｺﾞｼｯｸM" pitchFamily="50" charset="-128"/>
              <a:ea typeface="HGPｺﾞｼｯｸM" pitchFamily="50" charset="-128"/>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13</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827" y="1484784"/>
            <a:ext cx="6541541" cy="4913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角丸四角形 52"/>
          <p:cNvSpPr/>
          <p:nvPr/>
        </p:nvSpPr>
        <p:spPr>
          <a:xfrm>
            <a:off x="467544" y="5661248"/>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ステークホルダ間でゴールを共有し、ゴールと要求のトレーサビリティを確保する。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14</a:t>
            </a:fld>
            <a:endParaRPr lang="ja-JP" altLang="en-US" dirty="0"/>
          </a:p>
        </p:txBody>
      </p:sp>
      <p:sp>
        <p:nvSpPr>
          <p:cNvPr id="3" name="テキスト プレースホルダー 2"/>
          <p:cNvSpPr>
            <a:spLocks noGrp="1"/>
          </p:cNvSpPr>
          <p:nvPr>
            <p:ph type="body" sz="quarter" idx="13"/>
          </p:nvPr>
        </p:nvSpPr>
        <p:spPr>
          <a:xfrm>
            <a:off x="592089" y="692696"/>
            <a:ext cx="6716215" cy="360040"/>
          </a:xfrm>
        </p:spPr>
        <p:txBody>
          <a:bodyPr/>
          <a:lstStyle/>
          <a:p>
            <a:r>
              <a:rPr lang="ja-JP" altLang="en-US" dirty="0"/>
              <a:t>要件定義の難しさ②</a:t>
            </a:r>
            <a:endParaRPr kumimoji="1" lang="ja-JP" altLang="en-US" dirty="0"/>
          </a:p>
        </p:txBody>
      </p:sp>
      <p:sp>
        <p:nvSpPr>
          <p:cNvPr id="4" name="テキスト ボックス 3"/>
          <p:cNvSpPr txBox="1"/>
          <p:nvPr/>
        </p:nvSpPr>
        <p:spPr>
          <a:xfrm>
            <a:off x="539552" y="1136933"/>
            <a:ext cx="8280920"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ステークホルダ間で、ギャップや認識齟齬、解釈の違いが発生しやすい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5" name="円/楕円 4"/>
          <p:cNvSpPr/>
          <p:nvPr/>
        </p:nvSpPr>
        <p:spPr>
          <a:xfrm>
            <a:off x="4239852" y="1556792"/>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a:t>
            </a:r>
          </a:p>
        </p:txBody>
      </p:sp>
      <p:sp>
        <p:nvSpPr>
          <p:cNvPr id="9" name="円/楕円 8"/>
          <p:cNvSpPr/>
          <p:nvPr/>
        </p:nvSpPr>
        <p:spPr>
          <a:xfrm>
            <a:off x="6101127" y="3961439"/>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ＩＴ部門</a:t>
            </a:r>
          </a:p>
        </p:txBody>
      </p:sp>
      <p:sp>
        <p:nvSpPr>
          <p:cNvPr id="6" name="正方形/長方形 5"/>
          <p:cNvSpPr/>
          <p:nvPr/>
        </p:nvSpPr>
        <p:spPr>
          <a:xfrm>
            <a:off x="3861809" y="3203975"/>
            <a:ext cx="1440160" cy="55806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2400" b="1" dirty="0">
                <a:solidFill>
                  <a:schemeClr val="tx1"/>
                </a:solidFill>
                <a:latin typeface="HGPｺﾞｼｯｸM" panose="020B0600000000000000" pitchFamily="50" charset="-128"/>
                <a:ea typeface="HGPｺﾞｼｯｸM" panose="020B0600000000000000" pitchFamily="50" charset="-128"/>
              </a:rPr>
              <a:t>要求</a:t>
            </a:r>
            <a:endParaRPr kumimoji="1" lang="ja-JP" altLang="en-US" sz="2400" b="1" dirty="0">
              <a:solidFill>
                <a:schemeClr val="tx1"/>
              </a:solidFill>
              <a:latin typeface="HGPｺﾞｼｯｸM" panose="020B0600000000000000" pitchFamily="50" charset="-128"/>
              <a:ea typeface="HGPｺﾞｼｯｸM" panose="020B0600000000000000" pitchFamily="50" charset="-128"/>
            </a:endParaRPr>
          </a:p>
        </p:txBody>
      </p:sp>
      <p:sp>
        <p:nvSpPr>
          <p:cNvPr id="10" name="下矢印 9"/>
          <p:cNvSpPr/>
          <p:nvPr/>
        </p:nvSpPr>
        <p:spPr>
          <a:xfrm>
            <a:off x="4441930" y="2240868"/>
            <a:ext cx="283975" cy="963107"/>
          </a:xfrm>
          <a:prstGeom prst="downArrow">
            <a:avLst/>
          </a:prstGeom>
          <a:gradFill>
            <a:gsLst>
              <a:gs pos="0">
                <a:schemeClr val="accent3">
                  <a:lumMod val="50000"/>
                </a:schemeClr>
              </a:gs>
              <a:gs pos="100000">
                <a:schemeClr val="accent1">
                  <a:tint val="50000"/>
                  <a:shade val="100000"/>
                  <a:satMod val="350000"/>
                </a:schemeClr>
              </a:gs>
            </a:gsLst>
          </a:gradFill>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経営課題・目標</a:t>
            </a:r>
          </a:p>
        </p:txBody>
      </p:sp>
      <p:sp>
        <p:nvSpPr>
          <p:cNvPr id="12" name="下矢印 11"/>
          <p:cNvSpPr/>
          <p:nvPr/>
        </p:nvSpPr>
        <p:spPr>
          <a:xfrm rot="13551857">
            <a:off x="3218310" y="3384685"/>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3" name="下矢印 12"/>
          <p:cNvSpPr/>
          <p:nvPr/>
        </p:nvSpPr>
        <p:spPr>
          <a:xfrm rot="8048143" flipH="1">
            <a:off x="5581145" y="3312677"/>
            <a:ext cx="283975" cy="963107"/>
          </a:xfrm>
          <a:prstGeom prst="downArrow">
            <a:avLst/>
          </a:prstGeom>
          <a:gradFill>
            <a:gsLst>
              <a:gs pos="0">
                <a:schemeClr val="accent3">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kumimoji="1" lang="ja-JP" altLang="en-US" dirty="0">
              <a:solidFill>
                <a:schemeClr val="tx1"/>
              </a:solidFill>
            </a:endParaRPr>
          </a:p>
        </p:txBody>
      </p:sp>
      <p:sp>
        <p:nvSpPr>
          <p:cNvPr id="11" name="正方形/長方形 10"/>
          <p:cNvSpPr/>
          <p:nvPr/>
        </p:nvSpPr>
        <p:spPr>
          <a:xfrm>
            <a:off x="2771800" y="3645025"/>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やりたいこと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業務上の制約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15" name="正方形/長方形 14"/>
          <p:cNvSpPr/>
          <p:nvPr/>
        </p:nvSpPr>
        <p:spPr>
          <a:xfrm>
            <a:off x="5076056" y="3573017"/>
            <a:ext cx="1210190" cy="432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できること</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技術的制約</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cxnSp>
        <p:nvCxnSpPr>
          <p:cNvPr id="2048" name="曲線コネクタ 2047"/>
          <p:cNvCxnSpPr>
            <a:stCxn id="5" idx="2"/>
            <a:endCxn id="8" idx="1"/>
          </p:cNvCxnSpPr>
          <p:nvPr/>
        </p:nvCxnSpPr>
        <p:spPr>
          <a:xfrm rot="10800000" flipV="1">
            <a:off x="2382748" y="1898830"/>
            <a:ext cx="1857104" cy="2206416"/>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4" name="曲線コネクタ 33"/>
          <p:cNvCxnSpPr>
            <a:stCxn id="5" idx="6"/>
            <a:endCxn id="9" idx="7"/>
          </p:cNvCxnSpPr>
          <p:nvPr/>
        </p:nvCxnSpPr>
        <p:spPr>
          <a:xfrm>
            <a:off x="4923928" y="1898830"/>
            <a:ext cx="1761094" cy="2162790"/>
          </a:xfrm>
          <a:prstGeom prst="curvedConnector2">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7" name="曲線コネクタ 36"/>
          <p:cNvCxnSpPr>
            <a:stCxn id="8" idx="5"/>
            <a:endCxn id="9" idx="3"/>
          </p:cNvCxnSpPr>
          <p:nvPr/>
        </p:nvCxnSpPr>
        <p:spPr>
          <a:xfrm rot="5400000" flipH="1" flipV="1">
            <a:off x="4512072" y="2899724"/>
            <a:ext cx="43626" cy="3334846"/>
          </a:xfrm>
          <a:prstGeom prst="curvedConnector3">
            <a:avLst>
              <a:gd name="adj1" fmla="val -753635"/>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8" name="円/楕円 7"/>
          <p:cNvSpPr/>
          <p:nvPr/>
        </p:nvSpPr>
        <p:spPr>
          <a:xfrm>
            <a:off x="2282567" y="4005065"/>
            <a:ext cx="684076" cy="684076"/>
          </a:xfrm>
          <a:prstGeom prst="ellipse">
            <a:avLst/>
          </a:prstGeom>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ja-JP" altLang="en-US" sz="1600" dirty="0">
                <a:solidFill>
                  <a:schemeClr val="tx1"/>
                </a:solidFill>
                <a:latin typeface="HGPｺﾞｼｯｸM" panose="020B0600000000000000" pitchFamily="50" charset="-128"/>
                <a:ea typeface="HGPｺﾞｼｯｸM" panose="020B0600000000000000" pitchFamily="50" charset="-128"/>
              </a:rPr>
              <a:t>業務部門</a:t>
            </a:r>
          </a:p>
        </p:txBody>
      </p:sp>
      <p:sp>
        <p:nvSpPr>
          <p:cNvPr id="44" name="正方形/長方形 43"/>
          <p:cNvSpPr/>
          <p:nvPr/>
        </p:nvSpPr>
        <p:spPr>
          <a:xfrm>
            <a:off x="251520" y="1988840"/>
            <a:ext cx="2467743" cy="8633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・経営課題に合わない業務要求</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・現場に合わない要求方針</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6314138" y="1970838"/>
            <a:ext cx="2578342" cy="899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IT</a:t>
            </a:r>
            <a:r>
              <a:rPr lang="ja-JP" altLang="en-US" sz="1600" dirty="0">
                <a:solidFill>
                  <a:schemeClr val="tx1"/>
                </a:solidFill>
                <a:latin typeface="HGPｺﾞｼｯｸM" panose="020B0600000000000000" pitchFamily="50" charset="-128"/>
                <a:ea typeface="HGPｺﾞｼｯｸM" panose="020B0600000000000000" pitchFamily="50" charset="-128"/>
              </a:rPr>
              <a:t>知識不足による</a:t>
            </a:r>
            <a:endParaRPr lang="en-US" altLang="ja-JP" sz="1600" dirty="0">
              <a:solidFill>
                <a:schemeClr val="tx1"/>
              </a:solidFill>
              <a:latin typeface="HGPｺﾞｼｯｸM" panose="020B0600000000000000" pitchFamily="50" charset="-128"/>
              <a:ea typeface="HGPｺﾞｼｯｸM" panose="020B0600000000000000" pitchFamily="50" charset="-128"/>
            </a:endParaRPr>
          </a:p>
          <a:p>
            <a:r>
              <a:rPr lang="ja-JP" altLang="en-US" sz="1600" dirty="0">
                <a:solidFill>
                  <a:schemeClr val="tx1"/>
                </a:solidFill>
                <a:latin typeface="HGPｺﾞｼｯｸM" panose="020B0600000000000000" pitchFamily="50" charset="-128"/>
                <a:ea typeface="HGPｺﾞｼｯｸM" panose="020B0600000000000000" pitchFamily="50" charset="-128"/>
              </a:rPr>
              <a:t> 非現実的なシステム化構想</a:t>
            </a:r>
            <a:endParaRPr kumimoji="1" lang="ja-JP" altLang="en-US" sz="1600" dirty="0">
              <a:solidFill>
                <a:schemeClr val="tx1"/>
              </a:solidFill>
              <a:latin typeface="HGPｺﾞｼｯｸM" panose="020B0600000000000000" pitchFamily="50" charset="-128"/>
              <a:ea typeface="HGPｺﾞｼｯｸM" panose="020B0600000000000000" pitchFamily="50" charset="-128"/>
            </a:endParaRPr>
          </a:p>
        </p:txBody>
      </p:sp>
      <p:sp>
        <p:nvSpPr>
          <p:cNvPr id="46" name="正方形/長方形 45"/>
          <p:cNvSpPr/>
          <p:nvPr/>
        </p:nvSpPr>
        <p:spPr>
          <a:xfrm>
            <a:off x="3995936" y="4869160"/>
            <a:ext cx="1210190"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1600" u="sng" dirty="0">
                <a:solidFill>
                  <a:schemeClr val="tx1"/>
                </a:solidFill>
                <a:latin typeface="HGPｺﾞｼｯｸM" panose="020B0600000000000000" pitchFamily="50" charset="-128"/>
                <a:ea typeface="HGPｺﾞｼｯｸM" panose="020B0600000000000000" pitchFamily="50" charset="-128"/>
              </a:rPr>
              <a:t>ギャップ</a:t>
            </a:r>
            <a:endParaRPr kumimoji="1" lang="en-US" altLang="ja-JP" sz="1600" u="sng" dirty="0">
              <a:solidFill>
                <a:schemeClr val="tx1"/>
              </a:solidFill>
              <a:latin typeface="HGPｺﾞｼｯｸM" panose="020B0600000000000000" pitchFamily="50" charset="-128"/>
              <a:ea typeface="HGPｺﾞｼｯｸM" panose="020B0600000000000000" pitchFamily="50" charset="-128"/>
            </a:endParaRPr>
          </a:p>
          <a:p>
            <a:pPr algn="ctr"/>
            <a:r>
              <a:rPr lang="ja-JP" altLang="en-US" sz="1600" dirty="0">
                <a:solidFill>
                  <a:schemeClr val="tx1"/>
                </a:solidFill>
                <a:latin typeface="HGPｺﾞｼｯｸM" panose="020B0600000000000000" pitchFamily="50" charset="-128"/>
                <a:ea typeface="HGPｺﾞｼｯｸM" panose="020B0600000000000000" pitchFamily="50" charset="-128"/>
              </a:rPr>
              <a:t>・業務と合わないシステム要求</a:t>
            </a:r>
            <a:endParaRPr lang="en-US" altLang="ja-JP" sz="16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405084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15</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04856" cy="3952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開始時のインプットの品揃えや状態が、お客さまやプロジェクトごとに異なる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4" name="正方形/長方形 3"/>
          <p:cNvSpPr/>
          <p:nvPr/>
        </p:nvSpPr>
        <p:spPr>
          <a:xfrm>
            <a:off x="675607" y="1556792"/>
            <a:ext cx="1232097" cy="3952241"/>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角丸四角形 6"/>
          <p:cNvSpPr/>
          <p:nvPr/>
        </p:nvSpPr>
        <p:spPr>
          <a:xfrm>
            <a:off x="467544" y="5789172"/>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インプット情報の充足度、品質に合わせて、「進め方」「成果物」を決める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240031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594000" y="691200"/>
            <a:ext cx="8389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r>
              <a:rPr lang="ja-JP" altLang="en-US" dirty="0">
                <a:latin typeface="HGPｺﾞｼｯｸM" panose="020B0600000000000000" pitchFamily="50" charset="-128"/>
                <a:ea typeface="HGPｺﾞｼｯｸM" panose="020B0600000000000000" pitchFamily="50" charset="-128"/>
              </a:rPr>
              <a:t>要件定義の難しさ④</a:t>
            </a:r>
          </a:p>
        </p:txBody>
      </p:sp>
      <p:sp>
        <p:nvSpPr>
          <p:cNvPr id="23554"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B1E9267-5234-44F3-A59B-9CA892EF7DB9}" type="slidenum">
              <a:rPr lang="en-US" altLang="ja-JP" smtClean="0">
                <a:latin typeface="HGPｺﾞｼｯｸM" panose="020B0600000000000000" pitchFamily="50" charset="-128"/>
                <a:ea typeface="HGPｺﾞｼｯｸM" panose="020B0600000000000000" pitchFamily="50" charset="-128"/>
              </a:rPr>
              <a:pPr eaLnBrk="1" hangingPunct="1"/>
              <a:t>16</a:t>
            </a:fld>
            <a:endParaRPr lang="en-US" altLang="ja-JP" dirty="0">
              <a:latin typeface="HGPｺﾞｼｯｸM" panose="020B0600000000000000" pitchFamily="50" charset="-128"/>
              <a:ea typeface="HGPｺﾞｼｯｸM" panose="020B0600000000000000" pitchFamily="50" charset="-128"/>
            </a:endParaRPr>
          </a:p>
        </p:txBody>
      </p:sp>
      <p:sp>
        <p:nvSpPr>
          <p:cNvPr id="23559" name="Text Box 8"/>
          <p:cNvSpPr txBox="1">
            <a:spLocks noChangeArrowheads="1"/>
          </p:cNvSpPr>
          <p:nvPr/>
        </p:nvSpPr>
        <p:spPr bwMode="auto">
          <a:xfrm>
            <a:off x="611560" y="1802408"/>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進　捗</a:t>
            </a:r>
          </a:p>
        </p:txBody>
      </p:sp>
      <p:sp>
        <p:nvSpPr>
          <p:cNvPr id="23560" name="Text Box 9"/>
          <p:cNvSpPr txBox="1">
            <a:spLocks noChangeArrowheads="1"/>
          </p:cNvSpPr>
          <p:nvPr/>
        </p:nvSpPr>
        <p:spPr bwMode="auto">
          <a:xfrm>
            <a:off x="1835696" y="1655941"/>
            <a:ext cx="71384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不確定要素が多く、進めながら作業内容、実行計画を見直す必要がある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・お客さま、自社ともに、現業優先の参画者が多いと、順調に進捗しない</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・ステークホルダ間での利害対立調整が進捗を阻害する</a:t>
            </a:r>
          </a:p>
        </p:txBody>
      </p:sp>
      <p:sp>
        <p:nvSpPr>
          <p:cNvPr id="23561" name="Text Box 10"/>
          <p:cNvSpPr txBox="1">
            <a:spLocks noChangeArrowheads="1"/>
          </p:cNvSpPr>
          <p:nvPr/>
        </p:nvSpPr>
        <p:spPr bwMode="auto">
          <a:xfrm>
            <a:off x="611560" y="2999403"/>
            <a:ext cx="996950" cy="45720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規　模</a:t>
            </a:r>
          </a:p>
        </p:txBody>
      </p:sp>
      <p:sp>
        <p:nvSpPr>
          <p:cNvPr id="23562" name="Text Box 11"/>
          <p:cNvSpPr txBox="1">
            <a:spLocks noChangeArrowheads="1"/>
          </p:cNvSpPr>
          <p:nvPr/>
        </p:nvSpPr>
        <p:spPr bwMode="auto">
          <a:xfrm>
            <a:off x="1835696" y="2852936"/>
            <a:ext cx="713047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要件定義方針が不明確だとスコープが拡大し、ユーザの要求が膨らむ</a:t>
            </a:r>
            <a:r>
              <a:rPr lang="en-US" altLang="ja-JP" b="1" u="sng" dirty="0">
                <a:latin typeface="HGPｺﾞｼｯｸM" panose="020B0600000000000000" pitchFamily="50" charset="-128"/>
                <a:ea typeface="HGPｺﾞｼｯｸM" panose="020B0600000000000000" pitchFamily="50" charset="-128"/>
              </a:rPr>
              <a:t/>
            </a:r>
            <a:br>
              <a:rPr lang="en-US" altLang="ja-JP" b="1" u="sng" dirty="0">
                <a:latin typeface="HGPｺﾞｼｯｸM" panose="020B0600000000000000" pitchFamily="50" charset="-128"/>
                <a:ea typeface="HGPｺﾞｼｯｸM" panose="020B0600000000000000" pitchFamily="50" charset="-128"/>
              </a:rPr>
            </a:br>
            <a:r>
              <a:rPr lang="ja-JP" altLang="en-US" b="1"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お客さまは、要件確定より費用確定を優先する傾向にある</a:t>
            </a:r>
            <a:endParaRPr lang="en-US" altLang="ja-JP" b="1" u="sng"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・ユーザ要求を単純に積み上げてしまうと規模が膨れる</a:t>
            </a:r>
          </a:p>
        </p:txBody>
      </p:sp>
      <p:sp>
        <p:nvSpPr>
          <p:cNvPr id="22" name="テキスト ボックス 2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お客さまを積極的にリードしないと、うまく進まない</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23" name="Text Box 10"/>
          <p:cNvSpPr txBox="1">
            <a:spLocks noChangeArrowheads="1"/>
          </p:cNvSpPr>
          <p:nvPr/>
        </p:nvSpPr>
        <p:spPr bwMode="auto">
          <a:xfrm>
            <a:off x="611560" y="4151531"/>
            <a:ext cx="1005403" cy="461665"/>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HGPｺﾞｼｯｸM" panose="020B0600000000000000" pitchFamily="50" charset="-128"/>
                <a:ea typeface="HGPｺﾞｼｯｸM" panose="020B0600000000000000" pitchFamily="50" charset="-128"/>
              </a:rPr>
              <a:t>品　質</a:t>
            </a:r>
          </a:p>
        </p:txBody>
      </p:sp>
      <p:sp>
        <p:nvSpPr>
          <p:cNvPr id="24" name="Text Box 11"/>
          <p:cNvSpPr txBox="1">
            <a:spLocks noChangeArrowheads="1"/>
          </p:cNvSpPr>
          <p:nvPr/>
        </p:nvSpPr>
        <p:spPr bwMode="auto">
          <a:xfrm>
            <a:off x="1835696" y="4005064"/>
            <a:ext cx="53463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latin typeface="HGPｺﾞｼｯｸM" panose="020B0600000000000000" pitchFamily="50" charset="-128"/>
                <a:ea typeface="HGPｺﾞｼｯｸM" panose="020B0600000000000000" pitchFamily="50" charset="-128"/>
              </a:rPr>
              <a:t>・</a:t>
            </a:r>
            <a:r>
              <a:rPr lang="ja-JP" altLang="en-US" b="1" u="sng" dirty="0">
                <a:latin typeface="HGPｺﾞｼｯｸM" panose="020B0600000000000000" pitchFamily="50" charset="-128"/>
                <a:ea typeface="HGPｺﾞｼｯｸM" panose="020B0600000000000000" pitchFamily="50" charset="-128"/>
              </a:rPr>
              <a:t>他工程に比べると、品質が注視される度合いが低い</a:t>
            </a:r>
          </a:p>
          <a:p>
            <a:pPr eaLnBrk="1" hangingPunct="1"/>
            <a:r>
              <a:rPr lang="ja-JP" altLang="en-US" dirty="0">
                <a:latin typeface="HGPｺﾞｼｯｸM" panose="020B0600000000000000" pitchFamily="50" charset="-128"/>
                <a:ea typeface="HGPｺﾞｼｯｸM" panose="020B0600000000000000" pitchFamily="50" charset="-128"/>
              </a:rPr>
              <a:t>・要件品質を確保するために確認すべき観点が不明確</a:t>
            </a:r>
            <a:endParaRPr lang="en-US" altLang="ja-JP" dirty="0">
              <a:latin typeface="HGPｺﾞｼｯｸM" panose="020B0600000000000000" pitchFamily="50" charset="-128"/>
              <a:ea typeface="HGPｺﾞｼｯｸM" panose="020B0600000000000000" pitchFamily="50" charset="-128"/>
            </a:endParaRPr>
          </a:p>
          <a:p>
            <a:pPr eaLnBrk="1" hangingPunct="1"/>
            <a:r>
              <a:rPr lang="ja-JP" altLang="en-US" dirty="0">
                <a:latin typeface="HGPｺﾞｼｯｸM" panose="020B0600000000000000" pitchFamily="50" charset="-128"/>
                <a:ea typeface="HGPｺﾞｼｯｸM" panose="020B0600000000000000" pitchFamily="50" charset="-128"/>
              </a:rPr>
              <a:t>・要件定義の品質評価項目設定や測定方法が不明確</a:t>
            </a:r>
            <a:endParaRPr lang="en-US" altLang="ja-JP" dirty="0">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467544" y="5445224"/>
            <a:ext cx="8352928" cy="6641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お客さまに内容を理解頂いた上で「要件定義計画」を合意し、状況に合わせて見直す</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83199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17</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09" y="1844824"/>
            <a:ext cx="7110983" cy="3681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2"/>
          <p:cNvSpPr txBox="1">
            <a:spLocks noChangeArrowheads="1"/>
          </p:cNvSpPr>
          <p:nvPr/>
        </p:nvSpPr>
        <p:spPr bwMode="gray">
          <a:xfrm>
            <a:off x="6084168" y="5517232"/>
            <a:ext cx="29523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JUAS</a:t>
            </a:r>
            <a:r>
              <a:rPr lang="ja-JP" altLang="en-US" sz="1000" dirty="0">
                <a:solidFill>
                  <a:srgbClr val="131A1F"/>
                </a:solidFill>
                <a:latin typeface="HGPｺﾞｼｯｸM" pitchFamily="50" charset="-128"/>
                <a:ea typeface="HGPｺﾞｼｯｸM" pitchFamily="50" charset="-128"/>
              </a:rPr>
              <a:t>「企業ＩＴ動向調査２０１２報告書」から引用</a:t>
            </a:r>
            <a:endParaRPr lang="en-US" altLang="ja-JP" sz="1000" dirty="0">
              <a:solidFill>
                <a:srgbClr val="131A1F"/>
              </a:solidFill>
              <a:latin typeface="HGPｺﾞｼｯｸM" pitchFamily="50" charset="-128"/>
              <a:ea typeface="HGPｺﾞｼｯｸM" pitchFamily="50" charset="-128"/>
            </a:endParaRPr>
          </a:p>
        </p:txBody>
      </p:sp>
      <p:sp>
        <p:nvSpPr>
          <p:cNvPr id="6" name="テキスト ボックス 5"/>
          <p:cNvSpPr txBox="1"/>
          <p:nvPr/>
        </p:nvSpPr>
        <p:spPr>
          <a:xfrm>
            <a:off x="539552" y="1136933"/>
            <a:ext cx="856895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
        <p:nvSpPr>
          <p:cNvPr id="8" name="角丸四角形 7"/>
          <p:cNvSpPr/>
          <p:nvPr/>
        </p:nvSpPr>
        <p:spPr>
          <a:xfrm>
            <a:off x="467544" y="5805264"/>
            <a:ext cx="8352928" cy="5040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ステークホルダ分析と根回し・準備を行い、必要なキーマンを巻き込む</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2" name="正方形/長方形 11"/>
          <p:cNvSpPr/>
          <p:nvPr/>
        </p:nvSpPr>
        <p:spPr>
          <a:xfrm>
            <a:off x="5957962" y="2132855"/>
            <a:ext cx="1970855" cy="3024337"/>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線吹き出し 3 (枠付き) 6"/>
          <p:cNvSpPr/>
          <p:nvPr/>
        </p:nvSpPr>
        <p:spPr>
          <a:xfrm>
            <a:off x="4283968" y="1506265"/>
            <a:ext cx="4104456" cy="289721"/>
          </a:xfrm>
          <a:prstGeom prst="borderCallout3">
            <a:avLst>
              <a:gd name="adj1" fmla="val 15905"/>
              <a:gd name="adj2" fmla="val 101268"/>
              <a:gd name="adj3" fmla="val 17328"/>
              <a:gd name="adj4" fmla="val 105892"/>
              <a:gd name="adj5" fmla="val 114226"/>
              <a:gd name="adj6" fmla="val 106162"/>
              <a:gd name="adj7" fmla="val 187030"/>
              <a:gd name="adj8" fmla="val 90372"/>
            </a:avLst>
          </a:prstGeom>
        </p:spPr>
        <p:style>
          <a:lnRef idx="1">
            <a:schemeClr val="accent5"/>
          </a:lnRef>
          <a:fillRef idx="2">
            <a:schemeClr val="accent5"/>
          </a:fillRef>
          <a:effectRef idx="1">
            <a:schemeClr val="accent5"/>
          </a:effectRef>
          <a:fontRef idx="minor">
            <a:schemeClr val="dk1"/>
          </a:fontRef>
        </p:style>
        <p:txBody>
          <a:bodyPr rtlCol="0" anchor="ctr"/>
          <a:lstStyle/>
          <a:p>
            <a:r>
              <a:rPr lang="ja-JP" altLang="en-US" sz="1200" dirty="0">
                <a:solidFill>
                  <a:schemeClr val="tx1"/>
                </a:solidFill>
                <a:latin typeface="HGPｺﾞｼｯｸM" panose="020B0600000000000000" pitchFamily="50" charset="-128"/>
                <a:ea typeface="HGPｺﾞｼｯｸM" panose="020B0600000000000000" pitchFamily="50" charset="-128"/>
              </a:rPr>
              <a:t>６０％弱のユーザー企業が要件定義に十分に取り組めていない</a:t>
            </a:r>
            <a:endParaRPr lang="en-US" altLang="ja-JP" sz="12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18935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要件定義の難しさ⑤</a:t>
            </a:r>
          </a:p>
        </p:txBody>
      </p:sp>
      <p:sp>
        <p:nvSpPr>
          <p:cNvPr id="4" name="角丸四角形 3"/>
          <p:cNvSpPr/>
          <p:nvPr/>
        </p:nvSpPr>
        <p:spPr bwMode="auto">
          <a:xfrm>
            <a:off x="755576" y="1628800"/>
            <a:ext cx="7848872" cy="4392488"/>
          </a:xfrm>
          <a:prstGeom prst="roundRect">
            <a:avLst>
              <a:gd name="adj" fmla="val 4623"/>
            </a:avLst>
          </a:prstGeom>
          <a:noFill/>
          <a:ln w="38100" cap="flat" cmpd="sng" algn="ctr">
            <a:solidFill>
              <a:schemeClr val="bg1">
                <a:lumMod val="65000"/>
              </a:schemeClr>
            </a:solidFill>
            <a:prstDash val="solid"/>
            <a:round/>
            <a:headEnd type="none" w="med" len="med"/>
            <a:tailEnd type="none" w="med" len="med"/>
          </a:ln>
          <a:effectLst/>
        </p:spPr>
        <p:txBody>
          <a:bodyPr wrap="none" lIns="108000" tIns="108000" rIns="108000" bIns="108000" anchor="ctr"/>
          <a:lstStyle/>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１</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ユーザとベンダの想いは相反する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２</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取り決めは合意と承認によって成り立つ</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３</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プロジェクトの成否を左右する要求確定の先送りは厳禁である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４</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ステークホルダ間の合意を得ないまま、次工程に入らない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５</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多段階の見積もりは双方のリスクを低減する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６</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システム化実現の費用はソフトウェア開発だけではない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７</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ライフサイクルコストを重視する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８</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システム化の方針・狙いの周知徹底が成功の鍵となる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９</a:t>
            </a:r>
            <a:r>
              <a:rPr lang="en-US" altLang="ja-JP" sz="1600" dirty="0">
                <a:latin typeface="HGPｺﾞｼｯｸM" pitchFamily="50" charset="-128"/>
                <a:ea typeface="HGPｺﾞｼｯｸM" pitchFamily="50" charset="-128"/>
              </a:rPr>
              <a:t>】</a:t>
            </a:r>
            <a:r>
              <a:rPr lang="ja-JP" altLang="en-US" sz="1600" dirty="0">
                <a:latin typeface="HGPｺﾞｼｯｸM" pitchFamily="50" charset="-128"/>
                <a:ea typeface="HGPｺﾞｼｯｸM" pitchFamily="50" charset="-128"/>
              </a:rPr>
              <a:t>要求定義は発注者の責任である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【10】</a:t>
            </a:r>
            <a:r>
              <a:rPr lang="ja-JP" altLang="en-US" sz="1600" dirty="0">
                <a:latin typeface="HGPｺﾞｼｯｸM" pitchFamily="50" charset="-128"/>
                <a:ea typeface="HGPｺﾞｼｯｸM" pitchFamily="50" charset="-128"/>
              </a:rPr>
              <a:t>要求定義書はバイブルであり、事あらばここに立ち返るもの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【11】</a:t>
            </a:r>
            <a:r>
              <a:rPr lang="ja-JP" altLang="en-US" sz="1600" dirty="0">
                <a:latin typeface="HGPｺﾞｼｯｸM" pitchFamily="50" charset="-128"/>
                <a:ea typeface="HGPｺﾞｼｯｸM" pitchFamily="50" charset="-128"/>
              </a:rPr>
              <a:t>優れた要求定義書とはシステム開発を精緻にあらわしたもの</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【12】</a:t>
            </a:r>
            <a:r>
              <a:rPr lang="ja-JP" altLang="en-US" sz="1600" dirty="0">
                <a:latin typeface="HGPｺﾞｼｯｸM" pitchFamily="50" charset="-128"/>
                <a:ea typeface="HGPｺﾞｼｯｸM" pitchFamily="50" charset="-128"/>
              </a:rPr>
              <a:t>表現されない要求はシステムとして実現されない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【13】</a:t>
            </a:r>
            <a:r>
              <a:rPr lang="ja-JP" altLang="en-US" sz="1600" dirty="0">
                <a:latin typeface="HGPｺﾞｼｯｸM" pitchFamily="50" charset="-128"/>
                <a:ea typeface="HGPｺﾞｼｯｸM" pitchFamily="50" charset="-128"/>
              </a:rPr>
              <a:t>数値化されない要求は人によって基準が異なる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【14】</a:t>
            </a:r>
            <a:r>
              <a:rPr lang="ja-JP" altLang="en-US" sz="1600" dirty="0">
                <a:latin typeface="HGPｺﾞｼｯｸM" pitchFamily="50" charset="-128"/>
                <a:ea typeface="HGPｺﾞｼｯｸM" pitchFamily="50" charset="-128"/>
              </a:rPr>
              <a:t>「今と同じ」という要求定義はありえない</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【15】</a:t>
            </a:r>
            <a:r>
              <a:rPr lang="ja-JP" altLang="en-US" sz="1600" dirty="0">
                <a:latin typeface="HGPｺﾞｼｯｸM" pitchFamily="50" charset="-128"/>
                <a:ea typeface="HGPｺﾞｼｯｸM" pitchFamily="50" charset="-128"/>
              </a:rPr>
              <a:t>要求定義は「使える」業務システムを定義すること</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【16】</a:t>
            </a:r>
            <a:r>
              <a:rPr lang="ja-JP" altLang="en-US" sz="1600" dirty="0">
                <a:latin typeface="HGPｺﾞｼｯｸM" pitchFamily="50" charset="-128"/>
                <a:ea typeface="HGPｺﾞｼｯｸM" pitchFamily="50" charset="-128"/>
              </a:rPr>
              <a:t>機能要求は膨張する。コスト、納期が抑制する</a:t>
            </a:r>
          </a:p>
          <a:p>
            <a:pPr>
              <a:defRPr/>
            </a:pPr>
            <a:r>
              <a:rPr lang="ja-JP" altLang="en-US" sz="1600" dirty="0">
                <a:latin typeface="HGPｺﾞｼｯｸM" pitchFamily="50" charset="-128"/>
                <a:ea typeface="HGPｺﾞｼｯｸM" pitchFamily="50" charset="-128"/>
              </a:rPr>
              <a:t>原理原則</a:t>
            </a:r>
            <a:r>
              <a:rPr lang="en-US" altLang="ja-JP" sz="1600" dirty="0">
                <a:latin typeface="HGPｺﾞｼｯｸM" pitchFamily="50" charset="-128"/>
                <a:ea typeface="HGPｺﾞｼｯｸM" pitchFamily="50" charset="-128"/>
              </a:rPr>
              <a:t>【17】</a:t>
            </a:r>
            <a:r>
              <a:rPr lang="ja-JP" altLang="en-US" sz="1600" dirty="0">
                <a:latin typeface="HGPｺﾞｼｯｸM" pitchFamily="50" charset="-128"/>
                <a:ea typeface="HGPｺﾞｼｯｸM" pitchFamily="50" charset="-128"/>
              </a:rPr>
              <a:t>要求定義は説明責任を伴う</a:t>
            </a:r>
          </a:p>
        </p:txBody>
      </p:sp>
      <p:sp>
        <p:nvSpPr>
          <p:cNvPr id="6" name="Text Box 42"/>
          <p:cNvSpPr txBox="1">
            <a:spLocks noChangeArrowheads="1"/>
          </p:cNvSpPr>
          <p:nvPr/>
        </p:nvSpPr>
        <p:spPr bwMode="gray">
          <a:xfrm>
            <a:off x="683569" y="6076393"/>
            <a:ext cx="78488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47675" indent="-447675"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fontAlgn="ctr" hangingPunct="1"/>
            <a:r>
              <a:rPr lang="en-US" altLang="ja-JP" sz="1000" dirty="0">
                <a:solidFill>
                  <a:srgbClr val="131A1F"/>
                </a:solidFill>
                <a:latin typeface="HGPｺﾞｼｯｸM" pitchFamily="50" charset="-128"/>
                <a:ea typeface="HGPｺﾞｼｯｸM" pitchFamily="50" charset="-128"/>
              </a:rPr>
              <a:t>※ </a:t>
            </a:r>
            <a:r>
              <a:rPr lang="ja-JP" altLang="en-US" sz="1000" dirty="0">
                <a:solidFill>
                  <a:srgbClr val="131A1F"/>
                </a:solidFill>
                <a:latin typeface="HGPｺﾞｼｯｸM" pitchFamily="50" charset="-128"/>
                <a:ea typeface="HGPｺﾞｼｯｸM" pitchFamily="50" charset="-128"/>
              </a:rPr>
              <a:t>超上流工程の</a:t>
            </a:r>
            <a:r>
              <a:rPr lang="en-US" altLang="ja-JP" sz="1000" dirty="0">
                <a:solidFill>
                  <a:srgbClr val="131A1F"/>
                </a:solidFill>
                <a:latin typeface="HGPｺﾞｼｯｸM" pitchFamily="50" charset="-128"/>
                <a:ea typeface="HGPｺﾞｼｯｸM" pitchFamily="50" charset="-128"/>
              </a:rPr>
              <a:t>『</a:t>
            </a:r>
            <a:r>
              <a:rPr lang="ja-JP" altLang="en-US" sz="1000" dirty="0">
                <a:solidFill>
                  <a:srgbClr val="131A1F"/>
                </a:solidFill>
                <a:latin typeface="HGPｺﾞｼｯｸM" pitchFamily="50" charset="-128"/>
                <a:ea typeface="HGPｺﾞｼｯｸM" pitchFamily="50" charset="-128"/>
              </a:rPr>
              <a:t>原理原則１７ヶ条</a:t>
            </a:r>
            <a:r>
              <a:rPr lang="en-US" altLang="ja-JP" sz="1000" dirty="0">
                <a:solidFill>
                  <a:srgbClr val="131A1F"/>
                </a:solidFill>
                <a:latin typeface="HGPｺﾞｼｯｸM" pitchFamily="50" charset="-128"/>
                <a:ea typeface="HGPｺﾞｼｯｸM" pitchFamily="50" charset="-128"/>
              </a:rPr>
              <a:t>』  SEC BOOKS</a:t>
            </a:r>
            <a:r>
              <a:rPr lang="ja-JP" altLang="en-US" sz="1000" dirty="0">
                <a:solidFill>
                  <a:srgbClr val="131A1F"/>
                </a:solidFill>
                <a:latin typeface="HGPｺﾞｼｯｸM" pitchFamily="50" charset="-128"/>
                <a:ea typeface="HGPｺﾞｼｯｸM" pitchFamily="50" charset="-128"/>
              </a:rPr>
              <a:t>「経営者が参画する要求品質の確保～超上流から攻める</a:t>
            </a:r>
            <a:r>
              <a:rPr lang="en-US" altLang="ja-JP" sz="1000" dirty="0">
                <a:solidFill>
                  <a:srgbClr val="131A1F"/>
                </a:solidFill>
                <a:latin typeface="HGPｺﾞｼｯｸM" pitchFamily="50" charset="-128"/>
                <a:ea typeface="HGPｺﾞｼｯｸM" pitchFamily="50" charset="-128"/>
              </a:rPr>
              <a:t>IT</a:t>
            </a:r>
            <a:r>
              <a:rPr lang="ja-JP" altLang="en-US" sz="1000" dirty="0">
                <a:solidFill>
                  <a:srgbClr val="131A1F"/>
                </a:solidFill>
                <a:latin typeface="HGPｺﾞｼｯｸM" pitchFamily="50" charset="-128"/>
                <a:ea typeface="HGPｺﾞｼｯｸM" pitchFamily="50" charset="-128"/>
              </a:rPr>
              <a:t>化の勘どころ～」から引用</a:t>
            </a:r>
            <a:endParaRPr lang="en-US" altLang="ja-JP" sz="1000" dirty="0">
              <a:solidFill>
                <a:srgbClr val="131A1F"/>
              </a:solidFill>
              <a:latin typeface="HGPｺﾞｼｯｸM" pitchFamily="50" charset="-128"/>
              <a:ea typeface="HGPｺﾞｼｯｸM" pitchFamily="50" charset="-128"/>
            </a:endParaRPr>
          </a:p>
        </p:txBody>
      </p:sp>
      <p:sp>
        <p:nvSpPr>
          <p:cNvPr id="7" name="テキスト ボックス 6"/>
          <p:cNvSpPr txBox="1"/>
          <p:nvPr/>
        </p:nvSpPr>
        <p:spPr>
          <a:xfrm>
            <a:off x="539552" y="1136933"/>
            <a:ext cx="8208912" cy="64633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お客さまの主体的取り組みが不足する</a:t>
            </a: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0695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19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95055010"/>
              </p:ext>
            </p:extLst>
          </p:nvPr>
        </p:nvGraphicFramePr>
        <p:xfrm>
          <a:off x="611560" y="1556792"/>
          <a:ext cx="7950200" cy="182880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5">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５．特定種類のＰＪでの要件定義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077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4283556245"/>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8109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20</a:t>
            </a:fld>
            <a:endParaRPr lang="ja-JP" altLang="en-US" dirty="0"/>
          </a:p>
        </p:txBody>
      </p:sp>
      <p:sp>
        <p:nvSpPr>
          <p:cNvPr id="4"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要件定義の概念プロセスの語呂合わせ</a:t>
            </a:r>
          </a:p>
        </p:txBody>
      </p:sp>
      <p:sp>
        <p:nvSpPr>
          <p:cNvPr id="5" name="角丸四角形 4"/>
          <p:cNvSpPr/>
          <p:nvPr/>
        </p:nvSpPr>
        <p:spPr>
          <a:xfrm>
            <a:off x="664097"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か</a:t>
            </a:r>
          </a:p>
        </p:txBody>
      </p:sp>
      <p:sp>
        <p:nvSpPr>
          <p:cNvPr id="6" name="角丸四角形 5"/>
          <p:cNvSpPr/>
          <p:nvPr/>
        </p:nvSpPr>
        <p:spPr>
          <a:xfrm>
            <a:off x="1695564"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じ</a:t>
            </a:r>
          </a:p>
        </p:txBody>
      </p:sp>
      <p:sp>
        <p:nvSpPr>
          <p:cNvPr id="7" name="角丸四角形 6"/>
          <p:cNvSpPr/>
          <p:nvPr/>
        </p:nvSpPr>
        <p:spPr>
          <a:xfrm>
            <a:off x="2727031"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か</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375849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ぶ</a:t>
            </a:r>
          </a:p>
        </p:txBody>
      </p:sp>
      <p:sp>
        <p:nvSpPr>
          <p:cNvPr id="9" name="角丸四角形 8"/>
          <p:cNvSpPr/>
          <p:nvPr/>
        </p:nvSpPr>
        <p:spPr>
          <a:xfrm>
            <a:off x="4789965"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き</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0" name="角丸四角形 9"/>
          <p:cNvSpPr/>
          <p:nvPr/>
        </p:nvSpPr>
        <p:spPr>
          <a:xfrm>
            <a:off x="5821432"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2800" dirty="0">
                <a:solidFill>
                  <a:schemeClr val="tx1"/>
                </a:solidFill>
                <a:latin typeface="HGPｺﾞｼｯｸM" panose="020B0600000000000000" pitchFamily="50" charset="-128"/>
                <a:ea typeface="HGPｺﾞｼｯｸM" panose="020B0600000000000000" pitchFamily="50" charset="-128"/>
              </a:rPr>
              <a:t>け</a:t>
            </a:r>
            <a:endParaRPr kumimoji="1" lang="ja-JP" altLang="en-US" sz="2800" dirty="0">
              <a:solidFill>
                <a:schemeClr val="tx1"/>
              </a:solidFill>
              <a:latin typeface="HGPｺﾞｼｯｸM" panose="020B0600000000000000" pitchFamily="50" charset="-128"/>
              <a:ea typeface="HGPｺﾞｼｯｸM" panose="020B0600000000000000" pitchFamily="50" charset="-128"/>
            </a:endParaRPr>
          </a:p>
        </p:txBody>
      </p:sp>
      <p:sp>
        <p:nvSpPr>
          <p:cNvPr id="11" name="角丸四角形 10"/>
          <p:cNvSpPr/>
          <p:nvPr/>
        </p:nvSpPr>
        <p:spPr>
          <a:xfrm>
            <a:off x="6852899"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せ</a:t>
            </a:r>
          </a:p>
        </p:txBody>
      </p:sp>
      <p:sp>
        <p:nvSpPr>
          <p:cNvPr id="12" name="角丸四角形 11"/>
          <p:cNvSpPr/>
          <p:nvPr/>
        </p:nvSpPr>
        <p:spPr>
          <a:xfrm>
            <a:off x="7884368" y="3140968"/>
            <a:ext cx="595535"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a:solidFill>
                  <a:schemeClr val="tx1"/>
                </a:solidFill>
                <a:latin typeface="HGPｺﾞｼｯｸM" panose="020B0600000000000000" pitchFamily="50" charset="-128"/>
                <a:ea typeface="HGPｺﾞｼｯｸM" panose="020B0600000000000000" pitchFamily="50" charset="-128"/>
              </a:rPr>
              <a:t>ひ</a:t>
            </a:r>
          </a:p>
        </p:txBody>
      </p:sp>
      <p:sp>
        <p:nvSpPr>
          <p:cNvPr id="14" name="テキスト ボックス 13"/>
          <p:cNvSpPr txBox="1"/>
          <p:nvPr/>
        </p:nvSpPr>
        <p:spPr>
          <a:xfrm>
            <a:off x="539552" y="1844824"/>
            <a:ext cx="8208912" cy="923330"/>
          </a:xfrm>
          <a:prstGeom prst="rect">
            <a:avLst/>
          </a:prstGeom>
          <a:noFill/>
        </p:spPr>
        <p:txBody>
          <a:bodyPr wrap="square" rtlCol="0">
            <a:spAutoFit/>
          </a:bodyPr>
          <a:lstStyle/>
          <a:p>
            <a:r>
              <a:rPr lang="ja-JP" altLang="en-US" sz="5400" dirty="0">
                <a:latin typeface="HGPｺﾞｼｯｸM" panose="020B0600000000000000" pitchFamily="50" charset="-128"/>
                <a:ea typeface="HGPｺﾞｼｯｸM" panose="020B0600000000000000" pitchFamily="50" charset="-128"/>
              </a:rPr>
              <a:t> 火事　　歌舞伎　　消せ火</a:t>
            </a:r>
            <a:endParaRPr lang="en-US" altLang="ja-JP" sz="5400" dirty="0">
              <a:latin typeface="HGPｺﾞｼｯｸM" panose="020B0600000000000000" pitchFamily="50" charset="-128"/>
              <a:ea typeface="HGPｺﾞｼｯｸM" panose="020B0600000000000000" pitchFamily="50" charset="-128"/>
            </a:endParaRPr>
          </a:p>
        </p:txBody>
      </p:sp>
      <p:sp>
        <p:nvSpPr>
          <p:cNvPr id="15" name="テキスト ボックス 14"/>
          <p:cNvSpPr txBox="1"/>
          <p:nvPr/>
        </p:nvSpPr>
        <p:spPr>
          <a:xfrm>
            <a:off x="600194"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確認</a:t>
            </a:r>
            <a:endParaRPr lang="en-US" altLang="ja-JP" sz="3600" dirty="0">
              <a:latin typeface="HGPｺﾞｼｯｸM" panose="020B0600000000000000" pitchFamily="50" charset="-128"/>
              <a:ea typeface="HGPｺﾞｼｯｸM" panose="020B0600000000000000" pitchFamily="50" charset="-128"/>
            </a:endParaRPr>
          </a:p>
        </p:txBody>
      </p:sp>
      <p:sp>
        <p:nvSpPr>
          <p:cNvPr id="16" name="テキスト ボックス 15"/>
          <p:cNvSpPr txBox="1"/>
          <p:nvPr/>
        </p:nvSpPr>
        <p:spPr>
          <a:xfrm>
            <a:off x="1631661"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準備</a:t>
            </a:r>
            <a:endParaRPr lang="en-US" altLang="ja-JP" sz="3600" dirty="0">
              <a:latin typeface="HGPｺﾞｼｯｸM" panose="020B0600000000000000" pitchFamily="50" charset="-128"/>
              <a:ea typeface="HGPｺﾞｼｯｸM" panose="020B0600000000000000" pitchFamily="50" charset="-128"/>
            </a:endParaRPr>
          </a:p>
        </p:txBody>
      </p:sp>
      <p:sp>
        <p:nvSpPr>
          <p:cNvPr id="17" name="テキスト ボックス 16"/>
          <p:cNvSpPr txBox="1"/>
          <p:nvPr/>
        </p:nvSpPr>
        <p:spPr>
          <a:xfrm>
            <a:off x="2663128"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獲得</a:t>
            </a:r>
            <a:endParaRPr lang="en-US" altLang="ja-JP" sz="3600" dirty="0">
              <a:latin typeface="HGPｺﾞｼｯｸM" panose="020B0600000000000000" pitchFamily="50" charset="-128"/>
              <a:ea typeface="HGPｺﾞｼｯｸM" panose="020B0600000000000000" pitchFamily="50" charset="-128"/>
            </a:endParaRPr>
          </a:p>
        </p:txBody>
      </p:sp>
      <p:sp>
        <p:nvSpPr>
          <p:cNvPr id="18" name="テキスト ボックス 17"/>
          <p:cNvSpPr txBox="1"/>
          <p:nvPr/>
        </p:nvSpPr>
        <p:spPr>
          <a:xfrm>
            <a:off x="3694595"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分析</a:t>
            </a:r>
            <a:endParaRPr lang="en-US" altLang="ja-JP" sz="3600" dirty="0">
              <a:latin typeface="HGPｺﾞｼｯｸM" panose="020B0600000000000000" pitchFamily="50" charset="-128"/>
              <a:ea typeface="HGPｺﾞｼｯｸM" panose="020B0600000000000000" pitchFamily="50" charset="-128"/>
            </a:endParaRPr>
          </a:p>
        </p:txBody>
      </p:sp>
      <p:sp>
        <p:nvSpPr>
          <p:cNvPr id="19" name="テキスト ボックス 18"/>
          <p:cNvSpPr txBox="1"/>
          <p:nvPr/>
        </p:nvSpPr>
        <p:spPr>
          <a:xfrm>
            <a:off x="4726062" y="3789040"/>
            <a:ext cx="723340" cy="1584176"/>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記述</a:t>
            </a:r>
            <a:endParaRPr lang="en-US" altLang="ja-JP" sz="3600" dirty="0">
              <a:latin typeface="HGPｺﾞｼｯｸM" panose="020B0600000000000000" pitchFamily="50" charset="-128"/>
              <a:ea typeface="HGPｺﾞｼｯｸM" panose="020B0600000000000000" pitchFamily="50" charset="-128"/>
            </a:endParaRPr>
          </a:p>
        </p:txBody>
      </p:sp>
      <p:sp>
        <p:nvSpPr>
          <p:cNvPr id="20" name="テキスト ボックス 19"/>
          <p:cNvSpPr txBox="1"/>
          <p:nvPr/>
        </p:nvSpPr>
        <p:spPr>
          <a:xfrm>
            <a:off x="5757529"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検証</a:t>
            </a:r>
            <a:endParaRPr lang="en-US" altLang="ja-JP" sz="3600" dirty="0">
              <a:latin typeface="HGPｺﾞｼｯｸM" panose="020B0600000000000000" pitchFamily="50" charset="-128"/>
              <a:ea typeface="HGPｺﾞｼｯｸM" panose="020B0600000000000000" pitchFamily="50" charset="-128"/>
            </a:endParaRPr>
          </a:p>
        </p:txBody>
      </p:sp>
      <p:sp>
        <p:nvSpPr>
          <p:cNvPr id="21" name="テキスト ボックス 20"/>
          <p:cNvSpPr txBox="1"/>
          <p:nvPr/>
        </p:nvSpPr>
        <p:spPr>
          <a:xfrm>
            <a:off x="6788996"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設定</a:t>
            </a:r>
            <a:endParaRPr lang="en-US" altLang="ja-JP" sz="3600" dirty="0">
              <a:latin typeface="HGPｺﾞｼｯｸM" panose="020B0600000000000000" pitchFamily="50" charset="-128"/>
              <a:ea typeface="HGPｺﾞｼｯｸM" panose="020B0600000000000000" pitchFamily="50" charset="-128"/>
            </a:endParaRPr>
          </a:p>
        </p:txBody>
      </p:sp>
      <p:sp>
        <p:nvSpPr>
          <p:cNvPr id="22" name="テキスト ボックス 21"/>
          <p:cNvSpPr txBox="1"/>
          <p:nvPr/>
        </p:nvSpPr>
        <p:spPr>
          <a:xfrm>
            <a:off x="7820465" y="3789040"/>
            <a:ext cx="723340" cy="1748001"/>
          </a:xfrm>
          <a:prstGeom prst="rect">
            <a:avLst/>
          </a:prstGeom>
          <a:noFill/>
        </p:spPr>
        <p:txBody>
          <a:bodyPr vert="wordArtVertRtl" wrap="square" rtlCol="0">
            <a:spAutoFit/>
          </a:bodyPr>
          <a:lstStyle/>
          <a:p>
            <a:r>
              <a:rPr lang="ja-JP" altLang="en-US" sz="3600" dirty="0">
                <a:latin typeface="HGPｺﾞｼｯｸM" panose="020B0600000000000000" pitchFamily="50" charset="-128"/>
                <a:ea typeface="HGPｺﾞｼｯｸM" panose="020B0600000000000000" pitchFamily="50" charset="-128"/>
              </a:rPr>
              <a:t>引継</a:t>
            </a:r>
            <a:endParaRPr lang="en-US" altLang="ja-JP" sz="3600"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95536" y="1844824"/>
            <a:ext cx="2088232"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3" name="正方形/長方形 22"/>
          <p:cNvSpPr/>
          <p:nvPr/>
        </p:nvSpPr>
        <p:spPr>
          <a:xfrm>
            <a:off x="2555776"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
        <p:nvSpPr>
          <p:cNvPr id="24" name="正方形/長方形 23"/>
          <p:cNvSpPr/>
          <p:nvPr/>
        </p:nvSpPr>
        <p:spPr>
          <a:xfrm>
            <a:off x="5691871" y="1844824"/>
            <a:ext cx="3056593" cy="3384376"/>
          </a:xfrm>
          <a:prstGeom prst="rect">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wrap="square" rtlCol="0" anchor="ctr"/>
          <a:lstStyle/>
          <a:p>
            <a:pPr algn="ctr"/>
            <a:endParaRPr kumimoji="1" lang="ja-JP" altLang="en-US" dirty="0"/>
          </a:p>
        </p:txBody>
      </p:sp>
    </p:spTree>
    <p:extLst>
      <p:ext uri="{BB962C8B-B14F-4D97-AF65-F5344CB8AC3E}">
        <p14:creationId xmlns:p14="http://schemas.microsoft.com/office/powerpoint/2010/main" val="11638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23" grpId="0" animBg="1"/>
      <p:bldP spid="23" grpId="1" animBg="1"/>
      <p:bldP spid="23" grpId="2"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要件定義の概念プロセス</a:t>
            </a:r>
            <a:endParaRPr kumimoji="1" lang="ja-JP" altLang="en-US" dirty="0">
              <a:latin typeface="HGPｺﾞｼｯｸM" panose="020B0600000000000000" pitchFamily="50" charset="-128"/>
              <a:ea typeface="HGPｺﾞｼｯｸM" panose="020B0600000000000000" pitchFamily="50"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14587"/>
            <a:ext cx="6912768" cy="498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5364089" y="5926356"/>
            <a:ext cx="3779912"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合意済要件の変更および成果物反映等を</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管理するための長期的なプロセス。</a:t>
            </a:r>
          </a:p>
        </p:txBody>
      </p:sp>
      <p:sp>
        <p:nvSpPr>
          <p:cNvPr id="8" name="正方形/長方形 7"/>
          <p:cNvSpPr/>
          <p:nvPr/>
        </p:nvSpPr>
        <p:spPr>
          <a:xfrm>
            <a:off x="5436097" y="1614587"/>
            <a:ext cx="3600400" cy="584775"/>
          </a:xfrm>
          <a:prstGeom prst="rect">
            <a:avLst/>
          </a:prstGeom>
        </p:spPr>
        <p:txBody>
          <a:bodyPr wrap="square">
            <a:spAutoFit/>
          </a:bodyPr>
          <a:lstStyle/>
          <a:p>
            <a:r>
              <a:rPr lang="ja-JP" altLang="en-US" sz="1600" dirty="0">
                <a:latin typeface="HGPｺﾞｼｯｸM" panose="020B0600000000000000" pitchFamily="50" charset="-128"/>
                <a:ea typeface="HGPｺﾞｼｯｸM" panose="020B0600000000000000" pitchFamily="50" charset="-128"/>
              </a:rPr>
              <a:t>「要求の引き出し」以降のプロセスでの</a:t>
            </a:r>
            <a:endParaRPr lang="en-US" altLang="ja-JP" sz="1600" dirty="0">
              <a:latin typeface="HGPｺﾞｼｯｸM" panose="020B0600000000000000" pitchFamily="50" charset="-128"/>
              <a:ea typeface="HGPｺﾞｼｯｸM" panose="020B0600000000000000" pitchFamily="50" charset="-128"/>
            </a:endParaRPr>
          </a:p>
          <a:p>
            <a:r>
              <a:rPr lang="ja-JP" altLang="en-US" sz="1600" dirty="0">
                <a:latin typeface="HGPｺﾞｼｯｸM" panose="020B0600000000000000" pitchFamily="50" charset="-128"/>
                <a:ea typeface="HGPｺﾞｼｯｸM" panose="020B0600000000000000" pitchFamily="50" charset="-128"/>
              </a:rPr>
              <a:t>具体的なアクティビティと方法を決める。</a:t>
            </a:r>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６つの</a:t>
            </a:r>
            <a:r>
              <a:rPr lang="ja-JP" altLang="ja-JP" dirty="0">
                <a:latin typeface="HGPｺﾞｼｯｸM" panose="020B0600000000000000" pitchFamily="50" charset="-128"/>
                <a:ea typeface="HGPｺﾞｼｯｸM" panose="020B0600000000000000" pitchFamily="50" charset="-128"/>
              </a:rPr>
              <a:t>要件定義プロセス領域</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9586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22</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プロセス進行に伴う要求の変化</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2" y="1340768"/>
            <a:ext cx="8262940" cy="517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236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p:nvPr>
        </p:nvSpPr>
        <p:spPr>
          <a:xfrm>
            <a:off x="592089" y="692696"/>
            <a:ext cx="8551911" cy="360040"/>
          </a:xfrm>
        </p:spPr>
        <p:txBody>
          <a:bodyPr/>
          <a:lstStyle/>
          <a:p>
            <a:r>
              <a:rPr lang="ja-JP" altLang="en-US" dirty="0">
                <a:latin typeface="HGPｺﾞｼｯｸM" panose="020B0600000000000000" pitchFamily="50" charset="-128"/>
                <a:ea typeface="HGPｺﾞｼｯｸM" panose="020B0600000000000000" pitchFamily="50" charset="-128"/>
              </a:rPr>
              <a:t>業務要件定義の成果物（</a:t>
            </a:r>
            <a:r>
              <a:rPr lang="en-US" altLang="ja-JP" dirty="0"/>
              <a:t>『</a:t>
            </a:r>
            <a:r>
              <a:rPr lang="ja-JP" altLang="en-US" dirty="0"/>
              <a:t>要件定義フレームワーク</a:t>
            </a:r>
            <a:r>
              <a:rPr lang="en-US" altLang="ja-JP" dirty="0"/>
              <a:t>』</a:t>
            </a:r>
            <a:r>
              <a:rPr lang="ja-JP" altLang="en-US" dirty="0"/>
              <a:t>に基づく作成例）</a:t>
            </a:r>
            <a:endParaRPr lang="en-US" altLang="ja-JP"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23" y="1340768"/>
            <a:ext cx="8923339" cy="5383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467544" y="1365148"/>
            <a:ext cx="936104" cy="8146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1907704" y="2275068"/>
            <a:ext cx="900000" cy="97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736000" y="5983068"/>
            <a:ext cx="1224136"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6336000" y="2437032"/>
            <a:ext cx="1008112" cy="648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8028384" y="2437032"/>
            <a:ext cx="1080120" cy="81003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6336000" y="3166020"/>
            <a:ext cx="828288" cy="108012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8154300" y="6182072"/>
            <a:ext cx="828288" cy="5425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6" name="直線矢印コネクタ 5"/>
          <p:cNvCxnSpPr/>
          <p:nvPr/>
        </p:nvCxnSpPr>
        <p:spPr>
          <a:xfrm>
            <a:off x="1403648" y="2085900"/>
            <a:ext cx="504056" cy="18916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p:nvPr/>
        </p:nvCxnSpPr>
        <p:spPr>
          <a:xfrm>
            <a:off x="2807704" y="2725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7" idx="2"/>
            <a:endCxn id="8" idx="1"/>
          </p:cNvCxnSpPr>
          <p:nvPr/>
        </p:nvCxnSpPr>
        <p:spPr>
          <a:xfrm rot="16200000" flipH="1">
            <a:off x="1016834" y="4587938"/>
            <a:ext cx="3060036" cy="378296"/>
          </a:xfrm>
          <a:prstGeom prst="bent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a:off x="3960136" y="6478388"/>
            <a:ext cx="4194164"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a:off x="2807704" y="3193068"/>
            <a:ext cx="3528296"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7380312" y="2797068"/>
            <a:ext cx="648072"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a:stCxn id="11" idx="3"/>
          </p:cNvCxnSpPr>
          <p:nvPr/>
        </p:nvCxnSpPr>
        <p:spPr>
          <a:xfrm flipV="1">
            <a:off x="7164288" y="3193068"/>
            <a:ext cx="864096" cy="51301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直線矢印コネクタ 33"/>
          <p:cNvCxnSpPr>
            <a:stCxn id="10" idx="2"/>
            <a:endCxn id="12" idx="0"/>
          </p:cNvCxnSpPr>
          <p:nvPr/>
        </p:nvCxnSpPr>
        <p:spPr>
          <a:xfrm>
            <a:off x="8568444" y="3247068"/>
            <a:ext cx="0" cy="293500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xmlns="" id="{F92A40F1-294C-4F6E-AE57-64CAAD18A5EF}"/>
              </a:ext>
            </a:extLst>
          </p:cNvPr>
          <p:cNvSpPr txBox="1"/>
          <p:nvPr/>
        </p:nvSpPr>
        <p:spPr>
          <a:xfrm>
            <a:off x="3491880" y="260648"/>
            <a:ext cx="184731" cy="1200329"/>
          </a:xfrm>
          <a:prstGeom prst="rect">
            <a:avLst/>
          </a:prstGeom>
          <a:noFill/>
        </p:spPr>
        <p:txBody>
          <a:bodyPr wrap="none" rtlCol="0">
            <a:spAutoFit/>
          </a:bodyPr>
          <a:lstStyle/>
          <a:p>
            <a:endParaRPr kumimoji="1" lang="en-US" altLang="ja-JP" dirty="0"/>
          </a:p>
          <a:p>
            <a:endParaRPr lang="en-US" altLang="ja-JP" dirty="0"/>
          </a:p>
          <a:p>
            <a:endParaRPr kumimoji="1" lang="en-US" altLang="ja-JP" dirty="0"/>
          </a:p>
          <a:p>
            <a:endParaRPr kumimoji="1" lang="ja-JP" altLang="en-US" dirty="0"/>
          </a:p>
        </p:txBody>
      </p:sp>
      <p:sp>
        <p:nvSpPr>
          <p:cNvPr id="19" name="テキスト ボックス 18">
            <a:extLst>
              <a:ext uri="{FF2B5EF4-FFF2-40B4-BE49-F238E27FC236}">
                <a16:creationId xmlns:a16="http://schemas.microsoft.com/office/drawing/2014/main" xmlns="" id="{2D94C8D9-587E-43BB-8AF0-C4268FD37A66}"/>
              </a:ext>
            </a:extLst>
          </p:cNvPr>
          <p:cNvSpPr txBox="1"/>
          <p:nvPr/>
        </p:nvSpPr>
        <p:spPr>
          <a:xfrm>
            <a:off x="4087125" y="1005780"/>
            <a:ext cx="4733347" cy="338554"/>
          </a:xfrm>
          <a:prstGeom prst="rect">
            <a:avLst/>
          </a:prstGeom>
          <a:noFill/>
        </p:spPr>
        <p:txBody>
          <a:bodyPr wrap="none" rtlCol="0">
            <a:spAutoFit/>
          </a:bodyPr>
          <a:lstStyle/>
          <a:p>
            <a:r>
              <a:rPr lang="ja-JP" altLang="en-US" sz="1600" dirty="0">
                <a:ea typeface="HGPｺﾞｼｯｸM" panose="020B0600000000000000" pitchFamily="50" charset="-128"/>
              </a:rPr>
              <a:t>（要件定義フレームワーク：　</a:t>
            </a:r>
            <a:r>
              <a:rPr lang="en-US" altLang="ja-JP" sz="1600" dirty="0">
                <a:ea typeface="HGPｺﾞｼｯｸM" panose="020B0600000000000000" pitchFamily="50" charset="-128"/>
                <a:hlinkClick r:id="rId4">
                  <a:extLst>
                    <a:ext uri="{A12FA001-AC4F-418D-AE19-62706E023703}">
                      <ahyp:hlinkClr xmlns:ahyp="http://schemas.microsoft.com/office/drawing/2018/hyperlinkcolor" xmlns="" val="tx"/>
                    </a:ext>
                  </a:extLst>
                </a:hlinkClick>
              </a:rPr>
              <a:t>https://fintan.jp/?p=233</a:t>
            </a:r>
            <a:r>
              <a:rPr lang="ja-JP" altLang="en-US" sz="1600" dirty="0">
                <a:ea typeface="HGPｺﾞｼｯｸM" panose="020B0600000000000000" pitchFamily="50" charset="-128"/>
              </a:rPr>
              <a:t>）</a:t>
            </a:r>
            <a:r>
              <a:rPr lang="en-US" altLang="ja-JP" sz="1600" dirty="0">
                <a:ea typeface="HGPｺﾞｼｯｸM" panose="020B0600000000000000" pitchFamily="50" charset="-128"/>
              </a:rPr>
              <a:t> </a:t>
            </a:r>
            <a:endParaRPr kumimoji="1" lang="ja-JP" altLang="en-US" dirty="0">
              <a:ea typeface="HGPｺﾞｼｯｸM" panose="020B0600000000000000" pitchFamily="50" charset="-128"/>
            </a:endParaRPr>
          </a:p>
        </p:txBody>
      </p:sp>
      <p:sp>
        <p:nvSpPr>
          <p:cNvPr id="28" name="スライド番号プレースホルダ 3">
            <a:extLst>
              <a:ext uri="{FF2B5EF4-FFF2-40B4-BE49-F238E27FC236}">
                <a16:creationId xmlns:a16="http://schemas.microsoft.com/office/drawing/2014/main" xmlns="" id="{2CAAF1CE-5007-4D60-A372-18F51D5932F1}"/>
              </a:ext>
            </a:extLst>
          </p:cNvPr>
          <p:cNvSpPr txBox="1">
            <a:spLocks/>
          </p:cNvSpPr>
          <p:nvPr/>
        </p:nvSpPr>
        <p:spPr>
          <a:xfrm>
            <a:off x="7887488" y="6597352"/>
            <a:ext cx="1269504" cy="288032"/>
          </a:xfrm>
          <a:prstGeom prst="rect">
            <a:avLst/>
          </a:prstGeom>
        </p:spPr>
        <p:txBody>
          <a:bodyPr/>
          <a:lstStyle>
            <a:defPPr>
              <a:defRPr lang="ja-JP"/>
            </a:defPPr>
            <a:lvl1pPr marL="0" algn="r" defTabSz="457200" rtl="0" eaLnBrk="1" latinLnBrk="0" hangingPunct="1">
              <a:defRPr kumimoji="1" sz="1400" kern="1200">
                <a:solidFill>
                  <a:schemeClr val="tx1"/>
                </a:solidFill>
                <a:latin typeface="HGPｺﾞｼｯｸM" panose="020B0600000000000000" pitchFamily="50" charset="-128"/>
                <a:ea typeface="HGPｺﾞｼｯｸM" panose="020B0600000000000000" pitchFamily="50" charset="-128"/>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99AD903E-2787-9244-93D6-61CE01669DE3}" type="slidenum">
              <a:rPr lang="ja-JP" altLang="en-US" smtClean="0"/>
              <a:pPr/>
              <a:t>23</a:t>
            </a:fld>
            <a:endParaRPr lang="ja-JP" altLang="en-US" dirty="0"/>
          </a:p>
        </p:txBody>
      </p:sp>
    </p:spTree>
    <p:extLst>
      <p:ext uri="{BB962C8B-B14F-4D97-AF65-F5344CB8AC3E}">
        <p14:creationId xmlns:p14="http://schemas.microsoft.com/office/powerpoint/2010/main" val="45898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24</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システム要件定義の成果物①（</a:t>
            </a:r>
            <a:r>
              <a:rPr lang="en-US" altLang="ja-JP" dirty="0"/>
              <a:t>『</a:t>
            </a:r>
            <a:r>
              <a:rPr lang="ja-JP" altLang="en-US" dirty="0"/>
              <a:t>要件定義フレームワーク</a:t>
            </a:r>
            <a:r>
              <a:rPr lang="en-US" altLang="ja-JP" dirty="0"/>
              <a:t>』</a:t>
            </a:r>
            <a:r>
              <a:rPr lang="ja-JP" altLang="en-US" dirty="0"/>
              <a:t>に基づく作成例）</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27" y="1556792"/>
            <a:ext cx="8881477" cy="4114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23528" y="2708920"/>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123728" y="2636911"/>
            <a:ext cx="1152128" cy="9772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3888000" y="2708921"/>
            <a:ext cx="1152128" cy="86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3960000" y="5157192"/>
            <a:ext cx="1080128"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5760000" y="1656000"/>
            <a:ext cx="1116000" cy="756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760000" y="2492896"/>
            <a:ext cx="1116000"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760000" y="3140969"/>
            <a:ext cx="1188168" cy="5760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5796136" y="3869433"/>
            <a:ext cx="1188168" cy="35165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7704000" y="2772000"/>
            <a:ext cx="1296144" cy="7920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6" name="直線矢印コネクタ 15"/>
          <p:cNvCxnSpPr/>
          <p:nvPr/>
        </p:nvCxnSpPr>
        <p:spPr>
          <a:xfrm>
            <a:off x="1484040"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3275856" y="3141151"/>
            <a:ext cx="639688"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V="1">
            <a:off x="5040128" y="2276872"/>
            <a:ext cx="719872" cy="53118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V="1">
            <a:off x="5040128" y="2808000"/>
            <a:ext cx="756008" cy="21602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5040128" y="3204000"/>
            <a:ext cx="719872" cy="188948"/>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5040128" y="3429001"/>
            <a:ext cx="756008" cy="616259"/>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7" idx="3"/>
            <a:endCxn id="9" idx="1"/>
          </p:cNvCxnSpPr>
          <p:nvPr/>
        </p:nvCxnSpPr>
        <p:spPr>
          <a:xfrm>
            <a:off x="3275856" y="3125545"/>
            <a:ext cx="684144" cy="2247671"/>
          </a:xfrm>
          <a:prstGeom prst="bentConnector3">
            <a:avLst>
              <a:gd name="adj1" fmla="val 41720"/>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p:nvPr/>
        </p:nvCxnSpPr>
        <p:spPr>
          <a:xfrm>
            <a:off x="6876000" y="2276872"/>
            <a:ext cx="828000" cy="567132"/>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p:nvPr/>
        </p:nvCxnSpPr>
        <p:spPr>
          <a:xfrm>
            <a:off x="6876000" y="2852936"/>
            <a:ext cx="828000" cy="18002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p:nvPr/>
        </p:nvCxnSpPr>
        <p:spPr>
          <a:xfrm flipV="1">
            <a:off x="6984304" y="3262518"/>
            <a:ext cx="719696" cy="94474"/>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flipV="1">
            <a:off x="6984304" y="3429001"/>
            <a:ext cx="719696" cy="576063"/>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正方形/長方形 24"/>
          <p:cNvSpPr/>
          <p:nvPr/>
        </p:nvSpPr>
        <p:spPr>
          <a:xfrm>
            <a:off x="7884368" y="4226625"/>
            <a:ext cx="936104" cy="5705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26" name="直線矢印コネクタ 25"/>
          <p:cNvCxnSpPr>
            <a:stCxn id="15" idx="2"/>
            <a:endCxn id="25" idx="0"/>
          </p:cNvCxnSpPr>
          <p:nvPr/>
        </p:nvCxnSpPr>
        <p:spPr>
          <a:xfrm>
            <a:off x="8352072" y="3564088"/>
            <a:ext cx="348" cy="662537"/>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30"/>
          <p:cNvCxnSpPr>
            <a:endCxn id="25" idx="1"/>
          </p:cNvCxnSpPr>
          <p:nvPr/>
        </p:nvCxnSpPr>
        <p:spPr>
          <a:xfrm>
            <a:off x="4667765" y="3573017"/>
            <a:ext cx="3216603" cy="938872"/>
          </a:xfrm>
          <a:prstGeom prst="bentConnector3">
            <a:avLst>
              <a:gd name="adj1" fmla="val 1698"/>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テキスト ボックス 2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機能要件定義</a:t>
            </a:r>
          </a:p>
        </p:txBody>
      </p:sp>
    </p:spTree>
    <p:extLst>
      <p:ext uri="{BB962C8B-B14F-4D97-AF65-F5344CB8AC3E}">
        <p14:creationId xmlns:p14="http://schemas.microsoft.com/office/powerpoint/2010/main" val="178313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25</a:t>
            </a:fld>
            <a:endParaRPr lang="ja-JP" altLang="en-US" dirty="0"/>
          </a:p>
        </p:txBody>
      </p:sp>
      <p:sp>
        <p:nvSpPr>
          <p:cNvPr id="3" name="テキスト プレースホルダー 2"/>
          <p:cNvSpPr>
            <a:spLocks noGrp="1"/>
          </p:cNvSpPr>
          <p:nvPr>
            <p:ph type="body" sz="quarter" idx="13"/>
          </p:nvPr>
        </p:nvSpPr>
        <p:spPr>
          <a:xfrm>
            <a:off x="592089" y="692696"/>
            <a:ext cx="8012359" cy="360040"/>
          </a:xfrm>
        </p:spPr>
        <p:txBody>
          <a:bodyPr/>
          <a:lstStyle/>
          <a:p>
            <a:r>
              <a:rPr lang="ja-JP" altLang="en-US" dirty="0">
                <a:latin typeface="HGPｺﾞｼｯｸM" panose="020B0600000000000000" pitchFamily="50" charset="-128"/>
                <a:ea typeface="HGPｺﾞｼｯｸM" panose="020B0600000000000000" pitchFamily="50" charset="-128"/>
              </a:rPr>
              <a:t>システム要件定義の成果物②（</a:t>
            </a:r>
            <a:r>
              <a:rPr lang="en-US" altLang="ja-JP" dirty="0"/>
              <a:t>『</a:t>
            </a:r>
            <a:r>
              <a:rPr lang="ja-JP" altLang="en-US" dirty="0"/>
              <a:t>要件定義フレームワーク</a:t>
            </a:r>
            <a:r>
              <a:rPr lang="en-US" altLang="ja-JP" dirty="0"/>
              <a:t>』</a:t>
            </a:r>
            <a:r>
              <a:rPr lang="ja-JP" altLang="en-US" dirty="0"/>
              <a:t>に基づく作成例）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10740"/>
            <a:ext cx="8841210" cy="487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非機能要件定義</a:t>
            </a:r>
          </a:p>
        </p:txBody>
      </p:sp>
    </p:spTree>
    <p:extLst>
      <p:ext uri="{BB962C8B-B14F-4D97-AF65-F5344CB8AC3E}">
        <p14:creationId xmlns:p14="http://schemas.microsoft.com/office/powerpoint/2010/main" val="139256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26</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242787824"/>
              </p:ext>
            </p:extLst>
          </p:nvPr>
        </p:nvGraphicFramePr>
        <p:xfrm>
          <a:off x="611560" y="1556792"/>
          <a:ext cx="7950200" cy="1463040"/>
        </p:xfrm>
        <a:graphic>
          <a:graphicData uri="http://schemas.openxmlformats.org/drawingml/2006/table">
            <a:tbl>
              <a:tblPr/>
              <a:tblGrid>
                <a:gridCol w="2880320">
                  <a:extLst>
                    <a:ext uri="{9D8B030D-6E8A-4147-A177-3AD203B41FA5}">
                      <a16:colId xmlns="" xmlns:a16="http://schemas.microsoft.com/office/drawing/2014/main" val="20000"/>
                    </a:ext>
                  </a:extLst>
                </a:gridCol>
                <a:gridCol w="5069880">
                  <a:extLst>
                    <a:ext uri="{9D8B030D-6E8A-4147-A177-3AD203B41FA5}">
                      <a16:colId xmlns="" xmlns:a16="http://schemas.microsoft.com/office/drawing/2014/main"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88032">
                <a:tc vMerge="1">
                  <a:txBody>
                    <a:bodyPr/>
                    <a:lstStyle/>
                    <a:p>
                      <a:endParaRPr kumimoji="1" lang="ja-JP" altLang="en-US"/>
                    </a:p>
                  </a:txBody>
                  <a:tcPr/>
                </a:tc>
                <a:tc>
                  <a:txBody>
                    <a:bodyPr/>
                    <a:lstStyle/>
                    <a:p>
                      <a:pPr marL="17780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2026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27</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kumimoji="1" lang="ja-JP" altLang="en-US" dirty="0">
                <a:latin typeface="HGPｺﾞｼｯｸM" panose="020B0600000000000000" pitchFamily="50" charset="-128"/>
                <a:ea typeface="HGPｺﾞｼｯｸM" panose="020B0600000000000000" pitchFamily="50" charset="-128"/>
              </a:rPr>
              <a:t>要件のスコープ①</a:t>
            </a:r>
          </a:p>
        </p:txBody>
      </p:sp>
      <p:graphicFrame>
        <p:nvGraphicFramePr>
          <p:cNvPr id="3" name="表 2"/>
          <p:cNvGraphicFramePr>
            <a:graphicFrameLocks noGrp="1"/>
          </p:cNvGraphicFramePr>
          <p:nvPr>
            <p:extLst>
              <p:ext uri="{D42A27DB-BD31-4B8C-83A1-F6EECF244321}">
                <p14:modId xmlns:p14="http://schemas.microsoft.com/office/powerpoint/2010/main" val="3372120477"/>
              </p:ext>
            </p:extLst>
          </p:nvPr>
        </p:nvGraphicFramePr>
        <p:xfrm>
          <a:off x="467544" y="2060848"/>
          <a:ext cx="8352928" cy="4273370"/>
        </p:xfrm>
        <a:graphic>
          <a:graphicData uri="http://schemas.openxmlformats.org/drawingml/2006/table">
            <a:tbl>
              <a:tblPr firstRow="1" firstCol="1" bandRow="1">
                <a:tableStyleId>{5C22544A-7EE6-4342-B048-85BDC9FD1C3A}</a:tableStyleId>
              </a:tblPr>
              <a:tblGrid>
                <a:gridCol w="1489710">
                  <a:extLst>
                    <a:ext uri="{9D8B030D-6E8A-4147-A177-3AD203B41FA5}">
                      <a16:colId xmlns="" xmlns:a16="http://schemas.microsoft.com/office/drawing/2014/main" val="20000"/>
                    </a:ext>
                  </a:extLst>
                </a:gridCol>
                <a:gridCol w="1811973">
                  <a:extLst>
                    <a:ext uri="{9D8B030D-6E8A-4147-A177-3AD203B41FA5}">
                      <a16:colId xmlns="" xmlns:a16="http://schemas.microsoft.com/office/drawing/2014/main" val="20001"/>
                    </a:ext>
                  </a:extLst>
                </a:gridCol>
                <a:gridCol w="5051245">
                  <a:extLst>
                    <a:ext uri="{9D8B030D-6E8A-4147-A177-3AD203B41FA5}">
                      <a16:colId xmlns="" xmlns:a16="http://schemas.microsoft.com/office/drawing/2014/main" val="20002"/>
                    </a:ext>
                  </a:extLst>
                </a:gridCol>
              </a:tblGrid>
              <a:tr h="36004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要件スコープ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対象領域</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内容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 xmlns:a16="http://schemas.microsoft.com/office/drawing/2014/main" val="10000"/>
                  </a:ext>
                </a:extLst>
              </a:tr>
              <a:tr h="1080120">
                <a:tc>
                  <a:txBody>
                    <a:bodyPr/>
                    <a:lstStyle/>
                    <a:p>
                      <a:pPr marL="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経営、ビジネス</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企業や組織が果た</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すべき</a:t>
                      </a:r>
                      <a:r>
                        <a:rPr lang="ja-JP" sz="1800" kern="100" dirty="0">
                          <a:solidFill>
                            <a:schemeClr val="tx1"/>
                          </a:solidFill>
                          <a:effectLst/>
                          <a:latin typeface="HGPｺﾞｼｯｸM" panose="020B0600000000000000" pitchFamily="50" charset="-128"/>
                          <a:ea typeface="HGPｺﾞｼｯｸM" panose="020B0600000000000000" pitchFamily="50" charset="-128"/>
                        </a:rPr>
                        <a:t>ミッション</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、目標、</a:t>
                      </a:r>
                      <a:r>
                        <a:rPr lang="ja-JP" sz="1800" kern="100" dirty="0">
                          <a:solidFill>
                            <a:schemeClr val="tx1"/>
                          </a:solidFill>
                          <a:effectLst/>
                          <a:latin typeface="HGPｺﾞｼｯｸM" panose="020B0600000000000000" pitchFamily="50" charset="-128"/>
                          <a:ea typeface="HGPｺﾞｼｯｸM" panose="020B0600000000000000" pitchFamily="50" charset="-128"/>
                        </a:rPr>
                        <a:t>ゴール</a:t>
                      </a: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企業が提供する商品やサービス</a:t>
                      </a:r>
                    </a:p>
                    <a:p>
                      <a:pPr marL="88900" indent="0">
                        <a:spcAft>
                          <a:spcPts val="0"/>
                        </a:spcAft>
                        <a:buFont typeface="Arial" panose="020B0604020202020204" pitchFamily="34" charset="0"/>
                        <a:buNone/>
                      </a:pP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1"/>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お客さまの</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ビジネス要件を前提として、業務プロセスや</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概念構造など複数の視点から分析された</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お客さま業務を支援するシステム機能の品揃え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2"/>
                  </a:ext>
                </a:extLst>
              </a:tr>
              <a:tr h="1416605">
                <a:tc>
                  <a:txBody>
                    <a:bodyPr/>
                    <a:lstStyle/>
                    <a:p>
                      <a:pPr marL="25400" indent="-2540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業務で活用する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endParaRPr>
                    </a:p>
                    <a:p>
                      <a:pPr marL="88900" indent="0">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システム機能</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tc>
                  <a:txBody>
                    <a:bodyPr/>
                    <a:lstStyle/>
                    <a:p>
                      <a:pPr marL="266700" indent="-177800">
                        <a:spcAft>
                          <a:spcPts val="0"/>
                        </a:spcAft>
                        <a:buFont typeface="Arial" panose="020B0604020202020204" pitchFamily="34" charset="0"/>
                        <a:buChar char="•"/>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業務要件を前提として、外部設計以降の設計、実装の工数を見積もれる粒度を目安として</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800" kern="100" dirty="0">
                          <a:solidFill>
                            <a:schemeClr val="tx1"/>
                          </a:solidFill>
                          <a:effectLst/>
                          <a:latin typeface="HGPｺﾞｼｯｸM" panose="020B0600000000000000" pitchFamily="50" charset="-128"/>
                          <a:ea typeface="HGPｺﾞｼｯｸM" panose="020B0600000000000000" pitchFamily="50" charset="-128"/>
                        </a:rPr>
                      </a:br>
                      <a:r>
                        <a:rPr lang="ja-JP" sz="1800" kern="100" dirty="0">
                          <a:solidFill>
                            <a:schemeClr val="tx1"/>
                          </a:solidFill>
                          <a:effectLst/>
                          <a:latin typeface="HGPｺﾞｼｯｸM" panose="020B0600000000000000" pitchFamily="50" charset="-128"/>
                          <a:ea typeface="HGPｺﾞｼｯｸM" panose="020B0600000000000000" pitchFamily="50" charset="-128"/>
                        </a:rPr>
                        <a:t>具体化、詳細化されたシステム機能</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r>
                        <a:rPr lang="en-US" sz="1800" kern="100" dirty="0">
                          <a:solidFill>
                            <a:schemeClr val="tx1"/>
                          </a:solidFill>
                          <a:effectLst/>
                          <a:latin typeface="HGPｺﾞｼｯｸM" panose="020B0600000000000000" pitchFamily="50" charset="-128"/>
                          <a:ea typeface="HGPｺﾞｼｯｸM" panose="020B0600000000000000" pitchFamily="50" charset="-128"/>
                        </a:rPr>
                        <a:t/>
                      </a:r>
                      <a:br>
                        <a:rPr lang="en-US" sz="1800" kern="100" dirty="0">
                          <a:solidFill>
                            <a:schemeClr val="tx1"/>
                          </a:solidFill>
                          <a:effectLst/>
                          <a:latin typeface="HGPｺﾞｼｯｸM" panose="020B0600000000000000" pitchFamily="50" charset="-128"/>
                          <a:ea typeface="HGPｺﾞｼｯｸM" panose="020B0600000000000000" pitchFamily="50" charset="-128"/>
                        </a:rPr>
                      </a:b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3"/>
                  </a:ext>
                </a:extLst>
              </a:tr>
            </a:tbl>
          </a:graphicData>
        </a:graphic>
      </p:graphicFrame>
      <p:sp>
        <p:nvSpPr>
          <p:cNvPr id="5" name="テキスト ボックス 4"/>
          <p:cNvSpPr txBox="1"/>
          <p:nvPr/>
        </p:nvSpPr>
        <p:spPr>
          <a:xfrm>
            <a:off x="613457" y="1300118"/>
            <a:ext cx="4004622" cy="646331"/>
          </a:xfrm>
          <a:prstGeom prst="rect">
            <a:avLst/>
          </a:prstGeom>
          <a:noFill/>
        </p:spPr>
        <p:txBody>
          <a:bodyPr wrap="none" rtlCol="0">
            <a:spAutoFit/>
          </a:bodyPr>
          <a:lstStyle/>
          <a:p>
            <a:r>
              <a:rPr lang="ja-JP" altLang="en-US" dirty="0">
                <a:latin typeface="HGPｺﾞｼｯｸM" panose="020B0600000000000000" pitchFamily="50" charset="-128"/>
                <a:ea typeface="HGPｺﾞｼｯｸM" panose="020B0600000000000000" pitchFamily="50" charset="-128"/>
              </a:rPr>
              <a:t>要件は階層構造を持つ。</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業務要件からシステム要件が導かれる。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44648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28</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t>要件のスコープ②</a:t>
            </a:r>
          </a:p>
        </p:txBody>
      </p:sp>
      <p:sp>
        <p:nvSpPr>
          <p:cNvPr id="19" name="メモ 18"/>
          <p:cNvSpPr/>
          <p:nvPr/>
        </p:nvSpPr>
        <p:spPr>
          <a:xfrm>
            <a:off x="6019918"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508104"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6019918"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6019918"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・性能、運用等の非機能要件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・移行要件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358" name="正方形/長方形 357"/>
          <p:cNvSpPr/>
          <p:nvPr/>
        </p:nvSpPr>
        <p:spPr>
          <a:xfrm>
            <a:off x="755575" y="1988840"/>
            <a:ext cx="4824537"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5" y="4826205"/>
            <a:ext cx="4824537"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5" y="3336142"/>
            <a:ext cx="4824537"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98" name="テキスト ボックス 97"/>
          <p:cNvSpPr txBox="1"/>
          <p:nvPr/>
        </p:nvSpPr>
        <p:spPr>
          <a:xfrm>
            <a:off x="691952" y="1196752"/>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ビジネス要件、業務要件、システム要件にトレーサビリティを持たせる。</a:t>
            </a:r>
            <a:endParaRPr lang="en-US" altLang="ja-JP" dirty="0">
              <a:latin typeface="HGPｺﾞｼｯｸM" panose="020B0600000000000000" pitchFamily="50" charset="-128"/>
              <a:ea typeface="HGPｺﾞｼｯｸM" panose="020B0600000000000000" pitchFamily="50" charset="-128"/>
            </a:endParaRPr>
          </a:p>
        </p:txBody>
      </p:sp>
      <p:sp>
        <p:nvSpPr>
          <p:cNvPr id="99" name="角丸四角形 98"/>
          <p:cNvSpPr/>
          <p:nvPr/>
        </p:nvSpPr>
        <p:spPr>
          <a:xfrm>
            <a:off x="797235" y="6257212"/>
            <a:ext cx="750429"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性能</a:t>
            </a:r>
          </a:p>
        </p:txBody>
      </p:sp>
      <p:sp>
        <p:nvSpPr>
          <p:cNvPr id="100" name="角丸四角形 99"/>
          <p:cNvSpPr/>
          <p:nvPr/>
        </p:nvSpPr>
        <p:spPr>
          <a:xfrm>
            <a:off x="1577279" y="6257212"/>
            <a:ext cx="136124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セキュリティ</a:t>
            </a:r>
          </a:p>
        </p:txBody>
      </p:sp>
      <p:sp>
        <p:nvSpPr>
          <p:cNvPr id="101" name="角丸四角形 100"/>
          <p:cNvSpPr/>
          <p:nvPr/>
        </p:nvSpPr>
        <p:spPr>
          <a:xfrm>
            <a:off x="2990951" y="6257212"/>
            <a:ext cx="729140"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102" name="角丸四角形 101"/>
          <p:cNvSpPr/>
          <p:nvPr/>
        </p:nvSpPr>
        <p:spPr>
          <a:xfrm>
            <a:off x="3746716" y="6257212"/>
            <a:ext cx="1221321"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災害対策</a:t>
            </a:r>
          </a:p>
        </p:txBody>
      </p:sp>
      <p:sp>
        <p:nvSpPr>
          <p:cNvPr id="103" name="角丸四角形 102"/>
          <p:cNvSpPr/>
          <p:nvPr/>
        </p:nvSpPr>
        <p:spPr>
          <a:xfrm>
            <a:off x="5006522" y="6257212"/>
            <a:ext cx="539406" cy="34014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err="1">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kumimoji="1" lang="ja-JP" altLang="en-US" sz="1800" dirty="0">
              <a:solidFill>
                <a:schemeClr val="tx1"/>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Tree>
    <p:extLst>
      <p:ext uri="{BB962C8B-B14F-4D97-AF65-F5344CB8AC3E}">
        <p14:creationId xmlns:p14="http://schemas.microsoft.com/office/powerpoint/2010/main" val="2150777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94" y="1904407"/>
            <a:ext cx="888111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29</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要件のスコープ③</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業務要件を構成する要素 ≒ あるべき業務として明らかにすべき要素</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8611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a:t>
            </a:fld>
            <a:endParaRPr lang="ja-JP" altLang="en-US" dirty="0"/>
          </a:p>
        </p:txBody>
      </p:sp>
      <p:sp>
        <p:nvSpPr>
          <p:cNvPr id="4" name="テキスト プレースホルダー 3"/>
          <p:cNvSpPr>
            <a:spLocks noGrp="1"/>
          </p:cNvSpPr>
          <p:nvPr>
            <p:ph type="body" sz="quarter" idx="13"/>
          </p:nvPr>
        </p:nvSpPr>
        <p:spPr>
          <a:xfrm>
            <a:off x="592089" y="692696"/>
            <a:ext cx="5832475" cy="360040"/>
          </a:xfrm>
        </p:spPr>
        <p:txBody>
          <a:bodyPr/>
          <a:lstStyle/>
          <a:p>
            <a:r>
              <a:rPr lang="ja-JP" altLang="en-US" dirty="0">
                <a:latin typeface="HGPｺﾞｼｯｸM" panose="020B0600000000000000" pitchFamily="50" charset="-128"/>
                <a:ea typeface="HGPｺﾞｼｯｸM" panose="020B0600000000000000" pitchFamily="50" charset="-128"/>
              </a:rPr>
              <a:t>「要件」ってなに？</a:t>
            </a:r>
            <a:endParaRPr kumimoji="1" lang="ja-JP" altLang="en-US"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539552" y="1136933"/>
            <a:ext cx="8208912" cy="4862870"/>
          </a:xfrm>
          <a:prstGeom prst="rect">
            <a:avLst/>
          </a:prstGeom>
          <a:noFill/>
        </p:spPr>
        <p:txBody>
          <a:bodyPr wrap="square" rtlCol="0">
            <a:spAutoFit/>
          </a:bodyPr>
          <a:lstStyle/>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一般的には</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endParaRPr lang="en-US" altLang="ja-JP" sz="800" kern="100" dirty="0">
              <a:latin typeface="HGPｺﾞｼｯｸM" panose="020B0600000000000000" pitchFamily="50" charset="-128"/>
              <a:ea typeface="HGPｺﾞｼｯｸM" panose="020B0600000000000000" pitchFamily="50" charset="-128"/>
              <a:cs typeface="Times New Roman"/>
            </a:endParaRPr>
          </a:p>
          <a:p>
            <a:pPr marL="355600" indent="-35560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システム工学的には</a:t>
            </a: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pPr marL="358775" indent="-358775">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a:p>
            <a:endParaRPr lang="en-US" altLang="ja-JP" sz="14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p:txBody>
      </p:sp>
      <p:sp>
        <p:nvSpPr>
          <p:cNvPr id="6" name="角丸四角形 5"/>
          <p:cNvSpPr/>
          <p:nvPr/>
        </p:nvSpPr>
        <p:spPr>
          <a:xfrm>
            <a:off x="755576" y="1484784"/>
            <a:ext cx="7992888" cy="648072"/>
          </a:xfrm>
          <a:prstGeom prst="roundRect">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大辞林</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p>
          <a:p>
            <a:pPr marL="358775" indent="-269875">
              <a:buFont typeface="Wingdings" panose="05000000000000000000" pitchFamily="2" charset="2"/>
              <a:buChar char="ü"/>
            </a:pPr>
            <a:r>
              <a:rPr lang="ja-JP" altLang="ja-JP" kern="100" dirty="0">
                <a:solidFill>
                  <a:schemeClr val="tx1"/>
                </a:solidFill>
                <a:latin typeface="HGPｺﾞｼｯｸM" panose="020B0600000000000000" pitchFamily="50" charset="-128"/>
                <a:ea typeface="HGPｺﾞｼｯｸM" panose="020B0600000000000000" pitchFamily="50" charset="-128"/>
                <a:cs typeface="Times New Roman"/>
              </a:rPr>
              <a:t>必要な条件。欠くことのできない条件</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7" name="角丸四角形 6"/>
          <p:cNvSpPr/>
          <p:nvPr/>
        </p:nvSpPr>
        <p:spPr>
          <a:xfrm>
            <a:off x="755576" y="2708920"/>
            <a:ext cx="7992888" cy="1800200"/>
          </a:xfrm>
          <a:prstGeom prst="roundRect">
            <a:avLst>
              <a:gd name="adj" fmla="val 6671"/>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ＩＥＥＥ８３０</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問題を解決したり、目標を達成するため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
            </a:r>
            <a:b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b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ステークホルダーが必要とする条件、あるいは、能力。</a:t>
            </a:r>
            <a:r>
              <a:rPr lang="en-US" altLang="ja-JP" sz="2000" kern="100" dirty="0">
                <a:solidFill>
                  <a:schemeClr val="tx1"/>
                </a:solidFill>
                <a:latin typeface="HGPｺﾞｼｯｸM" panose="020B0600000000000000" pitchFamily="50" charset="-128"/>
                <a:ea typeface="HGPｺﾞｼｯｸM" panose="020B0600000000000000" pitchFamily="50" charset="-128"/>
                <a:cs typeface="Times New Roman"/>
              </a:rPr>
              <a:t/>
            </a:r>
            <a:br>
              <a:rPr lang="en-US" altLang="ja-JP" sz="2000" kern="100" dirty="0">
                <a:solidFill>
                  <a:schemeClr val="tx1"/>
                </a:solidFill>
                <a:latin typeface="HGPｺﾞｼｯｸM" panose="020B0600000000000000" pitchFamily="50" charset="-128"/>
                <a:ea typeface="HGPｺﾞｼｯｸM" panose="020B0600000000000000" pitchFamily="50" charset="-128"/>
                <a:cs typeface="Times New Roman"/>
              </a:rPr>
            </a:br>
            <a:endParaRPr lang="en-US" altLang="ja-JP" sz="800"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契約、標準、仕様、あるいは、その他の</a:t>
            </a:r>
            <a:r>
              <a:rPr lang="ja-JP" altLang="en-US" b="1" u="sng" kern="100" dirty="0">
                <a:solidFill>
                  <a:srgbClr val="FF0000"/>
                </a:solidFill>
                <a:latin typeface="HGPｺﾞｼｯｸM" panose="020B0600000000000000" pitchFamily="50" charset="-128"/>
                <a:ea typeface="HGPｺﾞｼｯｸM" panose="020B0600000000000000" pitchFamily="50" charset="-128"/>
                <a:cs typeface="Times New Roman"/>
              </a:rPr>
              <a:t>正式に要請された文書を満たすため</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に、システム、あるいはシステムコンポーネントが満たすべき条件、もつべき能力。</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
        <p:nvSpPr>
          <p:cNvPr id="8" name="角丸四角形 7"/>
          <p:cNvSpPr/>
          <p:nvPr/>
        </p:nvSpPr>
        <p:spPr>
          <a:xfrm>
            <a:off x="755576" y="4653136"/>
            <a:ext cx="7992888" cy="1300167"/>
          </a:xfrm>
          <a:prstGeom prst="roundRect">
            <a:avLst>
              <a:gd name="adj" fmla="val 12422"/>
            </a:avLst>
          </a:prstGeom>
          <a:no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marL="88900"/>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dirty="0">
                <a:solidFill>
                  <a:schemeClr val="tx1"/>
                </a:solidFill>
                <a:latin typeface="HGPｺﾞｼｯｸM" panose="020B0600000000000000" pitchFamily="50" charset="-128"/>
                <a:ea typeface="HGPｺﾞｼｯｸM" panose="020B0600000000000000" pitchFamily="50" charset="-128"/>
              </a:rPr>
              <a:t>共通フレーム２０１３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　</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抜粋</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a:p>
            <a:pPr marL="355600" indent="-266700">
              <a:buFont typeface="Wingdings" panose="05000000000000000000" pitchFamily="2" charset="2"/>
              <a:buChar char="ü"/>
            </a:pPr>
            <a:r>
              <a:rPr lang="ja-JP" altLang="en-US" dirty="0">
                <a:solidFill>
                  <a:schemeClr val="tx1"/>
                </a:solidFill>
                <a:latin typeface="HGPｺﾞｼｯｸM" panose="020B0600000000000000" pitchFamily="50" charset="-128"/>
                <a:ea typeface="HGPｺﾞｼｯｸM" panose="020B0600000000000000" pitchFamily="50" charset="-128"/>
              </a:rPr>
              <a:t>製品またはプロセスの運用</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機能</a:t>
            </a:r>
            <a:r>
              <a:rPr lang="en-US" altLang="ja-JP" dirty="0">
                <a:solidFill>
                  <a:schemeClr val="tx1"/>
                </a:solidFill>
                <a:latin typeface="HGPｺﾞｼｯｸM" panose="020B0600000000000000" pitchFamily="50" charset="-128"/>
                <a:ea typeface="HGPｺﾞｼｯｸM" panose="020B0600000000000000" pitchFamily="50" charset="-128"/>
              </a:rPr>
              <a:t>/</a:t>
            </a:r>
            <a:r>
              <a:rPr lang="ja-JP" altLang="en-US" dirty="0">
                <a:solidFill>
                  <a:schemeClr val="tx1"/>
                </a:solidFill>
                <a:latin typeface="HGPｺﾞｼｯｸM" panose="020B0600000000000000" pitchFamily="50" charset="-128"/>
                <a:ea typeface="HGPｺﾞｼｯｸM" panose="020B0600000000000000" pitchFamily="50" charset="-128"/>
              </a:rPr>
              <a:t>設計上の特性を識別する文で、</a:t>
            </a:r>
            <a:r>
              <a:rPr lang="en-US" altLang="ja-JP" dirty="0">
                <a:solidFill>
                  <a:schemeClr val="tx1"/>
                </a:solidFill>
                <a:latin typeface="HGPｺﾞｼｯｸM" panose="020B0600000000000000" pitchFamily="50" charset="-128"/>
                <a:ea typeface="HGPｺﾞｼｯｸM" panose="020B0600000000000000" pitchFamily="50" charset="-128"/>
              </a:rPr>
              <a:t/>
            </a:r>
            <a:br>
              <a:rPr lang="en-US" altLang="ja-JP" dirty="0">
                <a:solidFill>
                  <a:schemeClr val="tx1"/>
                </a:solidFill>
                <a:latin typeface="HGPｺﾞｼｯｸM" panose="020B0600000000000000" pitchFamily="50" charset="-128"/>
                <a:ea typeface="HGPｺﾞｼｯｸM" panose="020B0600000000000000" pitchFamily="50" charset="-128"/>
              </a:rPr>
            </a:br>
            <a:r>
              <a:rPr lang="ja-JP" altLang="en-US" b="1" u="sng" dirty="0">
                <a:solidFill>
                  <a:srgbClr val="FF0000"/>
                </a:solidFill>
                <a:latin typeface="HGPｺﾞｼｯｸM" panose="020B0600000000000000" pitchFamily="50" charset="-128"/>
                <a:ea typeface="HGPｺﾞｼｯｸM" panose="020B0600000000000000" pitchFamily="50" charset="-128"/>
              </a:rPr>
              <a:t>曖昧性がなく、テスト可能で、測定可能</a:t>
            </a:r>
            <a:r>
              <a:rPr lang="ja-JP" altLang="en-US" dirty="0">
                <a:solidFill>
                  <a:schemeClr val="tx1"/>
                </a:solidFill>
                <a:latin typeface="HGPｺﾞｼｯｸM" panose="020B0600000000000000" pitchFamily="50" charset="-128"/>
                <a:ea typeface="HGPｺﾞｼｯｸM" panose="020B0600000000000000" pitchFamily="50" charset="-128"/>
              </a:rPr>
              <a:t>で</a:t>
            </a:r>
            <a:r>
              <a:rPr lang="ja-JP" altLang="en-US" dirty="0" smtClean="0">
                <a:solidFill>
                  <a:schemeClr val="tx1"/>
                </a:solidFill>
                <a:latin typeface="HGPｺﾞｼｯｸM" panose="020B0600000000000000" pitchFamily="50" charset="-128"/>
                <a:ea typeface="HGPｺﾞｼｯｸM" panose="020B0600000000000000" pitchFamily="50" charset="-128"/>
              </a:rPr>
              <a:t>、</a:t>
            </a:r>
            <a:r>
              <a:rPr lang="en-US" altLang="ja-JP" dirty="0" smtClean="0">
                <a:solidFill>
                  <a:schemeClr val="tx1"/>
                </a:solidFill>
                <a:latin typeface="HGPｺﾞｼｯｸM" panose="020B0600000000000000" pitchFamily="50" charset="-128"/>
                <a:ea typeface="HGPｺﾞｼｯｸM" panose="020B0600000000000000" pitchFamily="50" charset="-128"/>
              </a:rPr>
              <a:t/>
            </a:r>
            <a:br>
              <a:rPr lang="en-US" altLang="ja-JP" dirty="0" smtClean="0">
                <a:solidFill>
                  <a:schemeClr val="tx1"/>
                </a:solidFill>
                <a:latin typeface="HGPｺﾞｼｯｸM" panose="020B0600000000000000" pitchFamily="50" charset="-128"/>
                <a:ea typeface="HGPｺﾞｼｯｸM" panose="020B0600000000000000" pitchFamily="50" charset="-128"/>
              </a:rPr>
            </a:br>
            <a:r>
              <a:rPr lang="ja-JP" altLang="en-US" dirty="0" smtClean="0">
                <a:solidFill>
                  <a:schemeClr val="tx1"/>
                </a:solidFill>
                <a:latin typeface="HGPｺﾞｼｯｸM" panose="020B0600000000000000" pitchFamily="50" charset="-128"/>
                <a:ea typeface="HGPｺﾞｼｯｸM" panose="020B0600000000000000" pitchFamily="50" charset="-128"/>
              </a:rPr>
              <a:t>顧客</a:t>
            </a:r>
            <a:r>
              <a:rPr lang="ja-JP" altLang="en-US" dirty="0">
                <a:solidFill>
                  <a:schemeClr val="tx1"/>
                </a:solidFill>
                <a:latin typeface="HGPｺﾞｼｯｸM" panose="020B0600000000000000" pitchFamily="50" charset="-128"/>
                <a:ea typeface="HGPｺﾞｼｯｸM" panose="020B0600000000000000" pitchFamily="50" charset="-128"/>
              </a:rPr>
              <a:t>に受け入れられるために必要であるもの。</a:t>
            </a:r>
            <a:endParaRPr lang="en-US" altLang="ja-JP"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70812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30</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要件の分類①</a:t>
            </a:r>
          </a:p>
        </p:txBody>
      </p:sp>
      <p:graphicFrame>
        <p:nvGraphicFramePr>
          <p:cNvPr id="4" name="表 3"/>
          <p:cNvGraphicFramePr>
            <a:graphicFrameLocks noGrp="1"/>
          </p:cNvGraphicFramePr>
          <p:nvPr>
            <p:extLst>
              <p:ext uri="{D42A27DB-BD31-4B8C-83A1-F6EECF244321}">
                <p14:modId xmlns:p14="http://schemas.microsoft.com/office/powerpoint/2010/main" val="3849160323"/>
              </p:ext>
            </p:extLst>
          </p:nvPr>
        </p:nvGraphicFramePr>
        <p:xfrm>
          <a:off x="467544" y="1720915"/>
          <a:ext cx="8352928" cy="3103240"/>
        </p:xfrm>
        <a:graphic>
          <a:graphicData uri="http://schemas.openxmlformats.org/drawingml/2006/table">
            <a:tbl>
              <a:tblPr firstRow="1" firstCol="1" bandRow="1">
                <a:tableStyleId>{5C22544A-7EE6-4342-B048-85BDC9FD1C3A}</a:tableStyleId>
              </a:tblPr>
              <a:tblGrid>
                <a:gridCol w="1364298">
                  <a:extLst>
                    <a:ext uri="{9D8B030D-6E8A-4147-A177-3AD203B41FA5}">
                      <a16:colId xmlns="" xmlns:a16="http://schemas.microsoft.com/office/drawing/2014/main" val="20000"/>
                    </a:ext>
                  </a:extLst>
                </a:gridCol>
                <a:gridCol w="3550850">
                  <a:extLst>
                    <a:ext uri="{9D8B030D-6E8A-4147-A177-3AD203B41FA5}">
                      <a16:colId xmlns="" xmlns:a16="http://schemas.microsoft.com/office/drawing/2014/main" val="20001"/>
                    </a:ext>
                  </a:extLst>
                </a:gridCol>
                <a:gridCol w="3437780">
                  <a:extLst>
                    <a:ext uri="{9D8B030D-6E8A-4147-A177-3AD203B41FA5}">
                      <a16:colId xmlns="" xmlns:a16="http://schemas.microsoft.com/office/drawing/2014/main" val="20002"/>
                    </a:ext>
                  </a:extLst>
                </a:gridCol>
              </a:tblGrid>
              <a:tr h="36004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説明</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mn-cs"/>
                        </a:rPr>
                        <a:t>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extLst>
                  <a:ext uri="{0D108BD9-81ED-4DB2-BD59-A6C34878D82A}">
                    <a16:rowId xmlns="" xmlns:a16="http://schemas.microsoft.com/office/drawing/2014/main" val="10000"/>
                  </a:ext>
                </a:extLst>
              </a:tr>
              <a:tr h="1371600">
                <a:tc>
                  <a:txBody>
                    <a:bodyPr/>
                    <a:lstStyle/>
                    <a:p>
                      <a:pPr marL="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機能要件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利用者が目的を遂げるために</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システムが提供するサービス。</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前日に発生したクレジットカード利用実績をカード番号単位で集計し、◯◯センターへ電送する。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5">
                        <a:lumMod val="40000"/>
                        <a:lumOff val="60000"/>
                      </a:schemeClr>
                    </a:solidFill>
                  </a:tcPr>
                </a:tc>
                <a:extLst>
                  <a:ext uri="{0D108BD9-81ED-4DB2-BD59-A6C34878D82A}">
                    <a16:rowId xmlns="" xmlns:a16="http://schemas.microsoft.com/office/drawing/2014/main" val="10001"/>
                  </a:ext>
                </a:extLst>
              </a:tr>
              <a:tr h="1371600">
                <a:tc>
                  <a:txBody>
                    <a:bodyPr/>
                    <a:lstStyle/>
                    <a:p>
                      <a:pPr marL="25400" indent="-25400">
                        <a:spcAft>
                          <a:spcPts val="0"/>
                        </a:spcAft>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非機能</a:t>
                      </a:r>
                      <a:r>
                        <a:rPr lang="ja-JP" sz="1800" kern="100" dirty="0">
                          <a:solidFill>
                            <a:schemeClr val="tx1"/>
                          </a:solidFill>
                          <a:effectLst/>
                          <a:latin typeface="HGPｺﾞｼｯｸM" panose="020B0600000000000000" pitchFamily="50" charset="-128"/>
                          <a:ea typeface="HGPｺﾞｼｯｸM" panose="020B0600000000000000" pitchFamily="50" charset="-128"/>
                        </a:rPr>
                        <a:t>要件</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solidFill>
                      <a:schemeClr val="accent3">
                        <a:lumMod val="60000"/>
                        <a:lumOff val="40000"/>
                      </a:schemeClr>
                    </a:solidFill>
                  </a:tcPr>
                </a:tc>
                <a:tc>
                  <a:txBody>
                    <a:bodyPr/>
                    <a:lstStyle/>
                    <a:p>
                      <a:pPr marL="88900" indent="0">
                        <a:spcAft>
                          <a:spcPts val="0"/>
                        </a:spcAft>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IT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システムの機能要件に付随して必要となる品質要件や制約事項。</a:t>
                      </a:r>
                    </a:p>
                  </a:txBody>
                  <a:tcPr marL="68580" marR="68580" marT="0" marB="0">
                    <a:solidFill>
                      <a:schemeClr val="accent5">
                        <a:lumMod val="40000"/>
                        <a:lumOff val="60000"/>
                      </a:schemeClr>
                    </a:solidFill>
                  </a:tcPr>
                </a:tc>
                <a:tc>
                  <a:txBody>
                    <a:bodyPr/>
                    <a:lstStyle/>
                    <a:p>
                      <a:pPr marL="88900" indent="0">
                        <a:spcAft>
                          <a:spcPts val="0"/>
                        </a:spcAft>
                        <a:buFont typeface="Arial" panose="020B0604020202020204" pitchFamily="34" charset="0"/>
                        <a:buNone/>
                      </a:pP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クレジットカード利用実績集計は、</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万件</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日の実績データを</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00:00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から</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01:00</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の間で集計する。</a:t>
                      </a:r>
                      <a:endPar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p>
                      <a:pPr marL="88900" indent="0">
                        <a:spcAft>
                          <a:spcPts val="0"/>
                        </a:spcAft>
                        <a:buFont typeface="Arial" panose="020B0604020202020204" pitchFamily="34" charset="0"/>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非機能要求グレードのサブ項目「業務処理量」観点の要件</a:t>
                      </a:r>
                    </a:p>
                  </a:txBody>
                  <a:tcPr marL="68580" marR="68580" marT="0" marB="0">
                    <a:solidFill>
                      <a:schemeClr val="accent5">
                        <a:lumMod val="40000"/>
                        <a:lumOff val="60000"/>
                      </a:schemeClr>
                    </a:solidFill>
                  </a:tcPr>
                </a:tc>
                <a:extLst>
                  <a:ext uri="{0D108BD9-81ED-4DB2-BD59-A6C34878D82A}">
                    <a16:rowId xmlns="" xmlns:a16="http://schemas.microsoft.com/office/drawing/2014/main" val="10002"/>
                  </a:ext>
                </a:extLst>
              </a:tr>
            </a:tbl>
          </a:graphicData>
        </a:graphic>
      </p:graphicFrame>
      <p:sp>
        <p:nvSpPr>
          <p:cNvPr id="5" name="正方形/長方形 4"/>
          <p:cNvSpPr/>
          <p:nvPr/>
        </p:nvSpPr>
        <p:spPr>
          <a:xfrm>
            <a:off x="445950" y="5025950"/>
            <a:ext cx="8374521" cy="104644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業務特性に応じた適切な非機能要件を定義するには、以下が欠かせない。</a:t>
            </a:r>
            <a:r>
              <a:rPr lang="en-US" altLang="ja-JP" dirty="0">
                <a:latin typeface="HGPｺﾞｼｯｸM" panose="020B0600000000000000" pitchFamily="50" charset="-128"/>
                <a:ea typeface="HGPｺﾞｼｯｸM" panose="020B0600000000000000" pitchFamily="50" charset="-128"/>
              </a:rPr>
              <a:t/>
            </a:r>
            <a:br>
              <a:rPr lang="en-US" altLang="ja-JP" dirty="0">
                <a:latin typeface="HGPｺﾞｼｯｸM" panose="020B0600000000000000" pitchFamily="50" charset="-128"/>
                <a:ea typeface="HGPｺﾞｼｯｸM" panose="020B0600000000000000" pitchFamily="50" charset="-128"/>
              </a:rPr>
            </a:br>
            <a:endParaRPr lang="en-US" altLang="ja-JP" sz="800"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非機能要件に含まれる要素の体系的な理解</a:t>
            </a:r>
            <a:endParaRPr lang="en-US" altLang="ja-JP" dirty="0">
              <a:latin typeface="HGPｺﾞｼｯｸM" panose="020B0600000000000000" pitchFamily="50" charset="-128"/>
              <a:ea typeface="HGPｺﾞｼｯｸM" panose="020B0600000000000000" pitchFamily="50" charset="-128"/>
            </a:endParaRPr>
          </a:p>
          <a:p>
            <a:pPr marL="714375" indent="-285750">
              <a:buFont typeface="Arial" panose="020B0604020202020204" pitchFamily="34" charset="0"/>
              <a:buChar char="•"/>
            </a:pPr>
            <a:r>
              <a:rPr lang="ja-JP" altLang="en-US" dirty="0">
                <a:latin typeface="HGPｺﾞｼｯｸM" panose="020B0600000000000000" pitchFamily="50" charset="-128"/>
                <a:ea typeface="HGPｺﾞｼｯｸM" panose="020B0600000000000000" pitchFamily="50" charset="-128"/>
              </a:rPr>
              <a:t>お客さまをリードして具体化する</a:t>
            </a:r>
            <a:endParaRPr lang="en-US" altLang="ja-JP" dirty="0">
              <a:latin typeface="HGPｺﾞｼｯｸM" panose="020B0600000000000000" pitchFamily="50" charset="-128"/>
              <a:ea typeface="HGPｺﾞｼｯｸM" panose="020B0600000000000000" pitchFamily="50" charset="-128"/>
            </a:endParaRPr>
          </a:p>
        </p:txBody>
      </p:sp>
      <p:sp>
        <p:nvSpPr>
          <p:cNvPr id="6" name="テキスト ボックス 5"/>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非機能要件は、ユーザーの関心が部分的で、要求が曖昧になりやすい。</a:t>
            </a:r>
          </a:p>
        </p:txBody>
      </p:sp>
    </p:spTree>
    <p:extLst>
      <p:ext uri="{BB962C8B-B14F-4D97-AF65-F5344CB8AC3E}">
        <p14:creationId xmlns:p14="http://schemas.microsoft.com/office/powerpoint/2010/main" val="50314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31</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要件の分類②</a:t>
            </a:r>
          </a:p>
        </p:txBody>
      </p:sp>
      <p:sp>
        <p:nvSpPr>
          <p:cNvPr id="5" name="正方形/長方形 4"/>
          <p:cNvSpPr/>
          <p:nvPr/>
        </p:nvSpPr>
        <p:spPr>
          <a:xfrm>
            <a:off x="683568" y="5805264"/>
            <a:ext cx="7416824" cy="646331"/>
          </a:xfrm>
          <a:prstGeom prst="rect">
            <a:avLst/>
          </a:prstGeom>
        </p:spPr>
        <p:txBody>
          <a:bodyPr wrap="square">
            <a:spAutoFit/>
          </a:bodyPr>
          <a:lstStyle/>
          <a:p>
            <a:r>
              <a:rPr lang="en-US" altLang="ja-JP" dirty="0"/>
              <a:t>IPA/SEC </a:t>
            </a:r>
            <a:r>
              <a:rPr lang="ja-JP" altLang="ja-JP" dirty="0"/>
              <a:t>非機能要求グレード</a:t>
            </a:r>
            <a:endParaRPr lang="en-US" altLang="ja-JP" dirty="0"/>
          </a:p>
          <a:p>
            <a:r>
              <a:rPr kumimoji="0" lang="ja-JP" altLang="en-US" dirty="0">
                <a:latin typeface="Arial" panose="020B0604020202020204" pitchFamily="34" charset="0"/>
                <a:hlinkClick r:id="rId3">
                  <a:extLst>
                    <a:ext uri="{A12FA001-AC4F-418D-AE19-62706E023703}">
                      <ahyp:hlinkClr xmlns="" xmlns:ahyp="http://schemas.microsoft.com/office/drawing/2018/hyperlinkcolor" val="tx"/>
                    </a:ext>
                  </a:extLst>
                </a:hlinkClick>
              </a:rPr>
              <a:t>：</a:t>
            </a:r>
            <a:r>
              <a:rPr kumimoji="0" lang="ja-JP" altLang="ja-JP" dirty="0">
                <a:latin typeface="Arial" panose="020B0604020202020204" pitchFamily="34" charset="0"/>
                <a:hlinkClick r:id="rId3">
                  <a:extLst>
                    <a:ext uri="{A12FA001-AC4F-418D-AE19-62706E023703}">
                      <ahyp:hlinkClr xmlns="" xmlns:ahyp="http://schemas.microsoft.com/office/drawing/2018/hyperlinkcolor" val="tx"/>
                    </a:ext>
                  </a:extLst>
                </a:hlinkClick>
              </a:rPr>
              <a:t>https://www.ipa.go.jp/sec/softwareengineering/std/ent03-b.html</a:t>
            </a:r>
            <a:endParaRPr kumimoji="0" lang="ja-JP" altLang="ja-JP" dirty="0">
              <a:latin typeface="Arial" panose="020B0604020202020204" pitchFamily="34" charset="0"/>
            </a:endParaRPr>
          </a:p>
        </p:txBody>
      </p:sp>
      <p:graphicFrame>
        <p:nvGraphicFramePr>
          <p:cNvPr id="6" name="表 5"/>
          <p:cNvGraphicFramePr>
            <a:graphicFrameLocks noGrp="1"/>
          </p:cNvGraphicFramePr>
          <p:nvPr>
            <p:extLst>
              <p:ext uri="{D42A27DB-BD31-4B8C-83A1-F6EECF244321}">
                <p14:modId xmlns:p14="http://schemas.microsoft.com/office/powerpoint/2010/main" val="2143774303"/>
              </p:ext>
            </p:extLst>
          </p:nvPr>
        </p:nvGraphicFramePr>
        <p:xfrm>
          <a:off x="434915" y="1772816"/>
          <a:ext cx="8457565" cy="3845560"/>
        </p:xfrm>
        <a:graphic>
          <a:graphicData uri="http://schemas.openxmlformats.org/drawingml/2006/table">
            <a:tbl>
              <a:tblPr firstRow="1" bandRow="1">
                <a:tableStyleId>{00A15C55-8517-42AA-B614-E9B94910E393}</a:tableStyleId>
              </a:tblPr>
              <a:tblGrid>
                <a:gridCol w="1481455">
                  <a:extLst>
                    <a:ext uri="{9D8B030D-6E8A-4147-A177-3AD203B41FA5}">
                      <a16:colId xmlns="" xmlns:a16="http://schemas.microsoft.com/office/drawing/2014/main" val="20000"/>
                    </a:ext>
                  </a:extLst>
                </a:gridCol>
                <a:gridCol w="2827655">
                  <a:extLst>
                    <a:ext uri="{9D8B030D-6E8A-4147-A177-3AD203B41FA5}">
                      <a16:colId xmlns="" xmlns:a16="http://schemas.microsoft.com/office/drawing/2014/main" val="20001"/>
                    </a:ext>
                  </a:extLst>
                </a:gridCol>
                <a:gridCol w="4148455">
                  <a:extLst>
                    <a:ext uri="{9D8B030D-6E8A-4147-A177-3AD203B41FA5}">
                      <a16:colId xmlns="" xmlns:a16="http://schemas.microsoft.com/office/drawing/2014/main" val="20002"/>
                    </a:ext>
                  </a:extLst>
                </a:gridCol>
              </a:tblGrid>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大項目</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例</a:t>
                      </a:r>
                    </a:p>
                  </a:txBody>
                  <a:tcPr>
                    <a:solidFill>
                      <a:schemeClr val="accent4">
                        <a:lumMod val="60000"/>
                        <a:lumOff val="40000"/>
                      </a:schemeClr>
                    </a:solidFill>
                  </a:tcPr>
                </a:tc>
                <a:extLst>
                  <a:ext uri="{0D108BD9-81ED-4DB2-BD59-A6C34878D82A}">
                    <a16:rowId xmlns="" xmlns:a16="http://schemas.microsoft.com/office/drawing/2014/main" val="10000"/>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可用性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システムサービスを継続的に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利用可能とする要求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運用スケジュール</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稼働時間・停止予定など</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障害、災害時における可動目標</a:t>
                      </a:r>
                    </a:p>
                  </a:txBody>
                  <a:tcPr/>
                </a:tc>
                <a:extLst>
                  <a:ext uri="{0D108BD9-81ED-4DB2-BD59-A6C34878D82A}">
                    <a16:rowId xmlns="" xmlns:a16="http://schemas.microsoft.com/office/drawing/2014/main" val="10001"/>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性能・拡張性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システムの性能および将来の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システム拡張に関する要求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業務量および今後の増加見積</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システム化対象業務の特性</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通常時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ピーク時</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p>
                  </a:txBody>
                  <a:tcPr/>
                </a:tc>
                <a:extLst>
                  <a:ext uri="{0D108BD9-81ED-4DB2-BD59-A6C34878D82A}">
                    <a16:rowId xmlns="" xmlns:a16="http://schemas.microsoft.com/office/drawing/2014/main" val="10002"/>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運用・保守性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システムの運用と保守サービス</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運用中に求められるシステム稼働レベル</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問題発生時の対応レベル</a:t>
                      </a:r>
                    </a:p>
                  </a:txBody>
                  <a:tcPr/>
                </a:tc>
                <a:extLst>
                  <a:ext uri="{0D108BD9-81ED-4DB2-BD59-A6C34878D82A}">
                    <a16:rowId xmlns="" xmlns:a16="http://schemas.microsoft.com/office/drawing/2014/main" val="10003"/>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移行性</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現行システム資産の移行に</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新システムへの移行期間、移行方法</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移行対象資産の種類および量</a:t>
                      </a:r>
                    </a:p>
                  </a:txBody>
                  <a:tcPr/>
                </a:tc>
                <a:extLst>
                  <a:ext uri="{0D108BD9-81ED-4DB2-BD59-A6C34878D82A}">
                    <a16:rowId xmlns="" xmlns:a16="http://schemas.microsoft.com/office/drawing/2014/main" val="10004"/>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セキュリティ</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情報システムの安全性の</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確保に関する要求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利用制限</a:t>
                      </a:r>
                    </a:p>
                    <a:p>
                      <a:r>
                        <a:rPr kumimoji="1" lang="ja-JP" altLang="en-US" sz="1600" dirty="0">
                          <a:solidFill>
                            <a:schemeClr val="tx1"/>
                          </a:solidFill>
                          <a:latin typeface="HGPｺﾞｼｯｸM" panose="020B0600000000000000" pitchFamily="50" charset="-128"/>
                          <a:ea typeface="HGPｺﾞｼｯｸM" panose="020B0600000000000000" pitchFamily="50" charset="-128"/>
                        </a:rPr>
                        <a:t>不正アクセスの防止</a:t>
                      </a:r>
                    </a:p>
                  </a:txBody>
                  <a:tcPr/>
                </a:tc>
                <a:extLst>
                  <a:ext uri="{0D108BD9-81ED-4DB2-BD59-A6C34878D82A}">
                    <a16:rowId xmlns="" xmlns:a16="http://schemas.microsoft.com/office/drawing/2014/main" val="10005"/>
                  </a:ext>
                </a:extLst>
              </a:tr>
              <a:tr h="370840">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システム環境・</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システムの設置環境や</a:t>
                      </a:r>
                      <a:endParaRPr kumimoji="1" lang="en-US" altLang="ja-JP" sz="16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600" dirty="0">
                          <a:solidFill>
                            <a:schemeClr val="tx1"/>
                          </a:solidFill>
                          <a:latin typeface="HGPｺﾞｼｯｸM" panose="020B0600000000000000" pitchFamily="50" charset="-128"/>
                          <a:ea typeface="HGPｺﾞｼｯｸM" panose="020B0600000000000000" pitchFamily="50" charset="-128"/>
                        </a:rPr>
                        <a:t>エコロジーに関する要求</a:t>
                      </a:r>
                    </a:p>
                  </a:txBody>
                  <a:tcPr/>
                </a:tc>
                <a:tc>
                  <a:txBody>
                    <a:bodyPr/>
                    <a:lstStyle/>
                    <a:p>
                      <a:r>
                        <a:rPr kumimoji="1" lang="ja-JP" altLang="en-US" sz="1600" dirty="0">
                          <a:solidFill>
                            <a:schemeClr val="tx1"/>
                          </a:solidFill>
                          <a:latin typeface="HGPｺﾞｼｯｸM" panose="020B0600000000000000" pitchFamily="50" charset="-128"/>
                          <a:ea typeface="HGPｺﾞｼｯｸM" panose="020B0600000000000000" pitchFamily="50" charset="-128"/>
                        </a:rPr>
                        <a:t>耐震</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免震、温度</a:t>
                      </a:r>
                      <a:r>
                        <a:rPr kumimoji="1" lang="en-US" altLang="ja-JP" sz="1600" dirty="0">
                          <a:solidFill>
                            <a:schemeClr val="tx1"/>
                          </a:solidFill>
                          <a:latin typeface="HGPｺﾞｼｯｸM" panose="020B0600000000000000" pitchFamily="50" charset="-128"/>
                          <a:ea typeface="HGPｺﾞｼｯｸM" panose="020B0600000000000000" pitchFamily="50" charset="-128"/>
                        </a:rPr>
                        <a:t>/</a:t>
                      </a:r>
                      <a:r>
                        <a:rPr kumimoji="1" lang="ja-JP" altLang="en-US" sz="1600" dirty="0">
                          <a:solidFill>
                            <a:schemeClr val="tx1"/>
                          </a:solidFill>
                          <a:latin typeface="HGPｺﾞｼｯｸM" panose="020B0600000000000000" pitchFamily="50" charset="-128"/>
                          <a:ea typeface="HGPｺﾞｼｯｸM" panose="020B0600000000000000" pitchFamily="50" charset="-128"/>
                        </a:rPr>
                        <a:t>湿度などのシステム環境</a:t>
                      </a:r>
                    </a:p>
                    <a:p>
                      <a:r>
                        <a:rPr kumimoji="1" lang="en-US" altLang="ja-JP" sz="1600" dirty="0">
                          <a:solidFill>
                            <a:schemeClr val="tx1"/>
                          </a:solidFill>
                          <a:latin typeface="HGPｺﾞｼｯｸM" panose="020B0600000000000000" pitchFamily="50" charset="-128"/>
                          <a:ea typeface="HGPｺﾞｼｯｸM" panose="020B0600000000000000" pitchFamily="50" charset="-128"/>
                        </a:rPr>
                        <a:t>CO2</a:t>
                      </a:r>
                      <a:r>
                        <a:rPr kumimoji="1" lang="ja-JP" altLang="en-US" sz="1600" dirty="0">
                          <a:solidFill>
                            <a:schemeClr val="tx1"/>
                          </a:solidFill>
                          <a:latin typeface="HGPｺﾞｼｯｸM" panose="020B0600000000000000" pitchFamily="50" charset="-128"/>
                          <a:ea typeface="HGPｺﾞｼｯｸM" panose="020B0600000000000000" pitchFamily="50" charset="-128"/>
                        </a:rPr>
                        <a:t>排出量などのエコロジー関連</a:t>
                      </a:r>
                    </a:p>
                  </a:txBody>
                  <a:tcPr/>
                </a:tc>
                <a:extLst>
                  <a:ext uri="{0D108BD9-81ED-4DB2-BD59-A6C34878D82A}">
                    <a16:rowId xmlns="" xmlns:a16="http://schemas.microsoft.com/office/drawing/2014/main" val="10006"/>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網羅的な非機能要件定義には、</a:t>
            </a:r>
            <a:r>
              <a:rPr lang="ja-JP" altLang="ja-JP" dirty="0">
                <a:latin typeface="HGPｺﾞｼｯｸM" panose="020B0600000000000000" pitchFamily="50" charset="-128"/>
                <a:ea typeface="HGPｺﾞｼｯｸM" panose="020B0600000000000000" pitchFamily="50" charset="-128"/>
              </a:rPr>
              <a:t>「非機能要求グレード」等のフレームワークが有効</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1038176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gray">
          <a:xfrm>
            <a:off x="323428" y="1489993"/>
            <a:ext cx="8642350" cy="2016125"/>
          </a:xfrm>
          <a:prstGeom prst="rect">
            <a:avLst/>
          </a:prstGeom>
          <a:solidFill>
            <a:srgbClr val="CCDBF0"/>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2" name="Rectangle 2" descr="70%"/>
          <p:cNvSpPr>
            <a:spLocks noChangeArrowheads="1"/>
          </p:cNvSpPr>
          <p:nvPr/>
        </p:nvSpPr>
        <p:spPr bwMode="gray">
          <a:xfrm>
            <a:off x="325016" y="3506118"/>
            <a:ext cx="8642350" cy="2881312"/>
          </a:xfrm>
          <a:prstGeom prst="rect">
            <a:avLst/>
          </a:prstGeom>
          <a:pattFill prst="pct70">
            <a:fgClr>
              <a:srgbClr val="DDDDDD"/>
            </a:fgClr>
            <a:bgClr>
              <a:schemeClr val="bg1"/>
            </a:bgClr>
          </a:patt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4" name="Rectangle 4"/>
          <p:cNvSpPr>
            <a:spLocks noChangeArrowheads="1"/>
          </p:cNvSpPr>
          <p:nvPr/>
        </p:nvSpPr>
        <p:spPr bwMode="gray">
          <a:xfrm>
            <a:off x="323428" y="3506118"/>
            <a:ext cx="565150" cy="2881312"/>
          </a:xfrm>
          <a:prstGeom prst="rect">
            <a:avLst/>
          </a:prstGeom>
          <a:solidFill>
            <a:srgbClr val="C0C0C0"/>
          </a:solidFill>
          <a:ln w="9525">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5" name="Rectangle 5"/>
          <p:cNvSpPr>
            <a:spLocks noChangeArrowheads="1"/>
          </p:cNvSpPr>
          <p:nvPr/>
        </p:nvSpPr>
        <p:spPr bwMode="gray">
          <a:xfrm>
            <a:off x="323428" y="1489993"/>
            <a:ext cx="565150" cy="2016125"/>
          </a:xfrm>
          <a:prstGeom prst="rect">
            <a:avLst/>
          </a:prstGeom>
          <a:solidFill>
            <a:srgbClr val="A5BFE5"/>
          </a:solidFill>
          <a:ln w="9525" algn="ctr">
            <a:solidFill>
              <a:srgbClr val="3E3E8E"/>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67" name="Text Box 7"/>
          <p:cNvSpPr txBox="1">
            <a:spLocks noChangeArrowheads="1"/>
          </p:cNvSpPr>
          <p:nvPr/>
        </p:nvSpPr>
        <p:spPr bwMode="gray">
          <a:xfrm>
            <a:off x="321880" y="3723605"/>
            <a:ext cx="553998"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非機能要求</a:t>
            </a:r>
          </a:p>
        </p:txBody>
      </p:sp>
      <p:grpSp>
        <p:nvGrpSpPr>
          <p:cNvPr id="15368" name="Group 1098"/>
          <p:cNvGrpSpPr>
            <a:grpSpLocks/>
          </p:cNvGrpSpPr>
          <p:nvPr/>
        </p:nvGrpSpPr>
        <p:grpSpPr bwMode="auto">
          <a:xfrm>
            <a:off x="1531516" y="3363243"/>
            <a:ext cx="6740525" cy="3060700"/>
            <a:chOff x="923" y="2060"/>
            <a:chExt cx="4246" cy="1928"/>
          </a:xfrm>
        </p:grpSpPr>
        <p:sp>
          <p:nvSpPr>
            <p:cNvPr id="15477" name="Rectangle 9"/>
            <p:cNvSpPr>
              <a:spLocks noChangeArrowheads="1"/>
            </p:cNvSpPr>
            <p:nvPr/>
          </p:nvSpPr>
          <p:spPr bwMode="gray">
            <a:xfrm>
              <a:off x="2066" y="2755"/>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8" name="Rectangle 10"/>
            <p:cNvSpPr>
              <a:spLocks noChangeArrowheads="1"/>
            </p:cNvSpPr>
            <p:nvPr/>
          </p:nvSpPr>
          <p:spPr bwMode="gray">
            <a:xfrm>
              <a:off x="2066" y="3225"/>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79" name="Rectangle 11"/>
            <p:cNvSpPr>
              <a:spLocks noChangeArrowheads="1"/>
            </p:cNvSpPr>
            <p:nvPr/>
          </p:nvSpPr>
          <p:spPr bwMode="gray">
            <a:xfrm>
              <a:off x="2274" y="228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0" name="Rectangle 12"/>
            <p:cNvSpPr>
              <a:spLocks noChangeArrowheads="1"/>
            </p:cNvSpPr>
            <p:nvPr/>
          </p:nvSpPr>
          <p:spPr bwMode="gray">
            <a:xfrm>
              <a:off x="2336" y="237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1" name="Rectangle 13"/>
            <p:cNvSpPr>
              <a:spLocks noChangeArrowheads="1"/>
            </p:cNvSpPr>
            <p:nvPr/>
          </p:nvSpPr>
          <p:spPr bwMode="gray">
            <a:xfrm>
              <a:off x="2274" y="2727"/>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2" name="Rectangle 14"/>
            <p:cNvSpPr>
              <a:spLocks noChangeArrowheads="1"/>
            </p:cNvSpPr>
            <p:nvPr/>
          </p:nvSpPr>
          <p:spPr bwMode="gray">
            <a:xfrm>
              <a:off x="2336" y="282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3" name="Rectangle 15"/>
            <p:cNvSpPr>
              <a:spLocks noChangeArrowheads="1"/>
            </p:cNvSpPr>
            <p:nvPr/>
          </p:nvSpPr>
          <p:spPr bwMode="gray">
            <a:xfrm>
              <a:off x="2274" y="317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4" name="Rectangle 16"/>
            <p:cNvSpPr>
              <a:spLocks noChangeArrowheads="1"/>
            </p:cNvSpPr>
            <p:nvPr/>
          </p:nvSpPr>
          <p:spPr bwMode="gray">
            <a:xfrm>
              <a:off x="2336" y="327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5" name="Rectangle 17"/>
            <p:cNvSpPr>
              <a:spLocks noChangeArrowheads="1"/>
            </p:cNvSpPr>
            <p:nvPr/>
          </p:nvSpPr>
          <p:spPr bwMode="gray">
            <a:xfrm>
              <a:off x="2274" y="3620"/>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86" name="Rectangle 18"/>
            <p:cNvSpPr>
              <a:spLocks noChangeArrowheads="1"/>
            </p:cNvSpPr>
            <p:nvPr/>
          </p:nvSpPr>
          <p:spPr bwMode="gray">
            <a:xfrm>
              <a:off x="2336" y="3720"/>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487" name="AutoShape 19"/>
            <p:cNvCxnSpPr>
              <a:cxnSpLocks noChangeShapeType="1"/>
              <a:stCxn id="15477" idx="0"/>
              <a:endCxn id="15479" idx="1"/>
            </p:cNvCxnSpPr>
            <p:nvPr/>
          </p:nvCxnSpPr>
          <p:spPr bwMode="gray">
            <a:xfrm flipV="1">
              <a:off x="2102" y="2314"/>
              <a:ext cx="172" cy="4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8" name="AutoShape 20"/>
            <p:cNvCxnSpPr>
              <a:cxnSpLocks noChangeShapeType="1"/>
              <a:stCxn id="15477" idx="0"/>
              <a:endCxn id="15480" idx="1"/>
            </p:cNvCxnSpPr>
            <p:nvPr/>
          </p:nvCxnSpPr>
          <p:spPr bwMode="gray">
            <a:xfrm flipV="1">
              <a:off x="2102" y="2412"/>
              <a:ext cx="234" cy="34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89" name="AutoShape 21"/>
            <p:cNvCxnSpPr>
              <a:cxnSpLocks noChangeShapeType="1"/>
              <a:stCxn id="15477" idx="3"/>
              <a:endCxn id="15481" idx="1"/>
            </p:cNvCxnSpPr>
            <p:nvPr/>
          </p:nvCxnSpPr>
          <p:spPr bwMode="gray">
            <a:xfrm flipV="1">
              <a:off x="2137" y="2760"/>
              <a:ext cx="137" cy="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0" name="AutoShape 22"/>
            <p:cNvCxnSpPr>
              <a:cxnSpLocks noChangeShapeType="1"/>
              <a:stCxn id="15477" idx="3"/>
              <a:endCxn id="15482" idx="1"/>
            </p:cNvCxnSpPr>
            <p:nvPr/>
          </p:nvCxnSpPr>
          <p:spPr bwMode="gray">
            <a:xfrm>
              <a:off x="2137" y="2789"/>
              <a:ext cx="199" cy="6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1" name="AutoShape 23"/>
            <p:cNvCxnSpPr>
              <a:cxnSpLocks noChangeShapeType="1"/>
              <a:stCxn id="15477" idx="3"/>
              <a:endCxn id="15483" idx="0"/>
            </p:cNvCxnSpPr>
            <p:nvPr/>
          </p:nvCxnSpPr>
          <p:spPr bwMode="gray">
            <a:xfrm>
              <a:off x="2137" y="2789"/>
              <a:ext cx="173" cy="38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2" name="AutoShape 24"/>
            <p:cNvCxnSpPr>
              <a:cxnSpLocks noChangeShapeType="1"/>
              <a:stCxn id="15477" idx="2"/>
              <a:endCxn id="15485" idx="0"/>
            </p:cNvCxnSpPr>
            <p:nvPr/>
          </p:nvCxnSpPr>
          <p:spPr bwMode="gray">
            <a:xfrm>
              <a:off x="2102" y="2822"/>
              <a:ext cx="208" cy="79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3" name="AutoShape 25"/>
            <p:cNvCxnSpPr>
              <a:cxnSpLocks noChangeShapeType="1"/>
              <a:stCxn id="15478" idx="0"/>
              <a:endCxn id="15480" idx="2"/>
            </p:cNvCxnSpPr>
            <p:nvPr/>
          </p:nvCxnSpPr>
          <p:spPr bwMode="gray">
            <a:xfrm flipV="1">
              <a:off x="2102" y="2445"/>
              <a:ext cx="269" cy="78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4" name="AutoShape 26"/>
            <p:cNvCxnSpPr>
              <a:cxnSpLocks noChangeShapeType="1"/>
              <a:stCxn id="15478" idx="3"/>
              <a:endCxn id="15482" idx="1"/>
            </p:cNvCxnSpPr>
            <p:nvPr/>
          </p:nvCxnSpPr>
          <p:spPr bwMode="gray">
            <a:xfrm flipV="1">
              <a:off x="2137" y="2858"/>
              <a:ext cx="199" cy="40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5" name="AutoShape 27"/>
            <p:cNvCxnSpPr>
              <a:cxnSpLocks noChangeShapeType="1"/>
              <a:stCxn id="15478" idx="3"/>
              <a:endCxn id="15483" idx="1"/>
            </p:cNvCxnSpPr>
            <p:nvPr/>
          </p:nvCxnSpPr>
          <p:spPr bwMode="gray">
            <a:xfrm flipV="1">
              <a:off x="2137" y="3207"/>
              <a:ext cx="137" cy="5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6" name="AutoShape 28"/>
            <p:cNvCxnSpPr>
              <a:cxnSpLocks noChangeShapeType="1"/>
              <a:stCxn id="15478" idx="3"/>
              <a:endCxn id="15484" idx="1"/>
            </p:cNvCxnSpPr>
            <p:nvPr/>
          </p:nvCxnSpPr>
          <p:spPr bwMode="gray">
            <a:xfrm>
              <a:off x="2137" y="3258"/>
              <a:ext cx="199" cy="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497" name="AutoShape 29"/>
            <p:cNvCxnSpPr>
              <a:cxnSpLocks noChangeShapeType="1"/>
              <a:stCxn id="15478" idx="2"/>
              <a:endCxn id="15485" idx="0"/>
            </p:cNvCxnSpPr>
            <p:nvPr/>
          </p:nvCxnSpPr>
          <p:spPr bwMode="gray">
            <a:xfrm>
              <a:off x="2102" y="3291"/>
              <a:ext cx="208" cy="32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498" name="Rectangle 30"/>
            <p:cNvSpPr>
              <a:spLocks noChangeArrowheads="1"/>
            </p:cNvSpPr>
            <p:nvPr/>
          </p:nvSpPr>
          <p:spPr bwMode="gray">
            <a:xfrm>
              <a:off x="2709"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499" name="Rectangle 31"/>
            <p:cNvSpPr>
              <a:spLocks noChangeArrowheads="1"/>
            </p:cNvSpPr>
            <p:nvPr/>
          </p:nvSpPr>
          <p:spPr bwMode="gray">
            <a:xfrm>
              <a:off x="2709" y="237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0" name="Rectangle 32"/>
            <p:cNvSpPr>
              <a:spLocks noChangeArrowheads="1"/>
            </p:cNvSpPr>
            <p:nvPr/>
          </p:nvSpPr>
          <p:spPr bwMode="gray">
            <a:xfrm>
              <a:off x="2709"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1" name="Rectangle 33"/>
            <p:cNvSpPr>
              <a:spLocks noChangeArrowheads="1"/>
            </p:cNvSpPr>
            <p:nvPr/>
          </p:nvSpPr>
          <p:spPr bwMode="gray">
            <a:xfrm>
              <a:off x="2709" y="2824"/>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2" name="Rectangle 34"/>
            <p:cNvSpPr>
              <a:spLocks noChangeArrowheads="1"/>
            </p:cNvSpPr>
            <p:nvPr/>
          </p:nvSpPr>
          <p:spPr bwMode="gray">
            <a:xfrm>
              <a:off x="2709"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3" name="Rectangle 35"/>
            <p:cNvSpPr>
              <a:spLocks noChangeArrowheads="1"/>
            </p:cNvSpPr>
            <p:nvPr/>
          </p:nvSpPr>
          <p:spPr bwMode="gray">
            <a:xfrm>
              <a:off x="2709" y="3271"/>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4" name="Rectangle 36"/>
            <p:cNvSpPr>
              <a:spLocks noChangeArrowheads="1"/>
            </p:cNvSpPr>
            <p:nvPr/>
          </p:nvSpPr>
          <p:spPr bwMode="gray">
            <a:xfrm>
              <a:off x="2709"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05" name="Rectangle 37"/>
            <p:cNvSpPr>
              <a:spLocks noChangeArrowheads="1"/>
            </p:cNvSpPr>
            <p:nvPr/>
          </p:nvSpPr>
          <p:spPr bwMode="gray">
            <a:xfrm>
              <a:off x="2709" y="3720"/>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06" name="AutoShape 38"/>
            <p:cNvCxnSpPr>
              <a:cxnSpLocks noChangeShapeType="1"/>
              <a:stCxn id="15479" idx="3"/>
              <a:endCxn id="15498" idx="1"/>
            </p:cNvCxnSpPr>
            <p:nvPr/>
          </p:nvCxnSpPr>
          <p:spPr bwMode="gray">
            <a:xfrm>
              <a:off x="2344" y="231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7" name="AutoShape 39"/>
            <p:cNvCxnSpPr>
              <a:cxnSpLocks noChangeShapeType="1"/>
              <a:stCxn id="15480" idx="3"/>
              <a:endCxn id="15499" idx="1"/>
            </p:cNvCxnSpPr>
            <p:nvPr/>
          </p:nvCxnSpPr>
          <p:spPr bwMode="gray">
            <a:xfrm>
              <a:off x="2406" y="2412"/>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8" name="AutoShape 40"/>
            <p:cNvCxnSpPr>
              <a:cxnSpLocks noChangeShapeType="1"/>
              <a:stCxn id="15481" idx="3"/>
              <a:endCxn id="15500" idx="1"/>
            </p:cNvCxnSpPr>
            <p:nvPr/>
          </p:nvCxnSpPr>
          <p:spPr bwMode="gray">
            <a:xfrm>
              <a:off x="2344" y="2760"/>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09" name="AutoShape 41"/>
            <p:cNvCxnSpPr>
              <a:cxnSpLocks noChangeShapeType="1"/>
              <a:stCxn id="15482" idx="3"/>
              <a:endCxn id="15501" idx="1"/>
            </p:cNvCxnSpPr>
            <p:nvPr/>
          </p:nvCxnSpPr>
          <p:spPr bwMode="gray">
            <a:xfrm>
              <a:off x="2406" y="2858"/>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0" name="AutoShape 42"/>
            <p:cNvCxnSpPr>
              <a:cxnSpLocks noChangeShapeType="1"/>
              <a:stCxn id="15483" idx="3"/>
              <a:endCxn id="15502" idx="1"/>
            </p:cNvCxnSpPr>
            <p:nvPr/>
          </p:nvCxnSpPr>
          <p:spPr bwMode="gray">
            <a:xfrm>
              <a:off x="2344" y="3207"/>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1" name="AutoShape 43"/>
            <p:cNvCxnSpPr>
              <a:cxnSpLocks noChangeShapeType="1"/>
              <a:stCxn id="15484" idx="3"/>
              <a:endCxn id="15503" idx="1"/>
            </p:cNvCxnSpPr>
            <p:nvPr/>
          </p:nvCxnSpPr>
          <p:spPr bwMode="gray">
            <a:xfrm>
              <a:off x="2406" y="330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2" name="AutoShape 44"/>
            <p:cNvCxnSpPr>
              <a:cxnSpLocks noChangeShapeType="1"/>
              <a:stCxn id="15485" idx="3"/>
              <a:endCxn id="15504" idx="1"/>
            </p:cNvCxnSpPr>
            <p:nvPr/>
          </p:nvCxnSpPr>
          <p:spPr bwMode="gray">
            <a:xfrm>
              <a:off x="2344" y="3654"/>
              <a:ext cx="365"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13" name="AutoShape 45"/>
            <p:cNvCxnSpPr>
              <a:cxnSpLocks noChangeShapeType="1"/>
              <a:stCxn id="15486" idx="3"/>
              <a:endCxn id="15505" idx="1"/>
            </p:cNvCxnSpPr>
            <p:nvPr/>
          </p:nvCxnSpPr>
          <p:spPr bwMode="gray">
            <a:xfrm>
              <a:off x="2406" y="3754"/>
              <a:ext cx="303"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14" name="Rectangle 46"/>
            <p:cNvSpPr>
              <a:spLocks noChangeArrowheads="1"/>
            </p:cNvSpPr>
            <p:nvPr/>
          </p:nvSpPr>
          <p:spPr bwMode="gray">
            <a:xfrm>
              <a:off x="3109" y="228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5" name="Rectangle 47"/>
            <p:cNvSpPr>
              <a:spLocks noChangeArrowheads="1"/>
            </p:cNvSpPr>
            <p:nvPr/>
          </p:nvSpPr>
          <p:spPr bwMode="gray">
            <a:xfrm>
              <a:off x="3109" y="2379"/>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6" name="Rectangle 48"/>
            <p:cNvSpPr>
              <a:spLocks noChangeArrowheads="1"/>
            </p:cNvSpPr>
            <p:nvPr/>
          </p:nvSpPr>
          <p:spPr bwMode="gray">
            <a:xfrm>
              <a:off x="3109" y="2727"/>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7" name="Rectangle 49"/>
            <p:cNvSpPr>
              <a:spLocks noChangeArrowheads="1"/>
            </p:cNvSpPr>
            <p:nvPr/>
          </p:nvSpPr>
          <p:spPr bwMode="gray">
            <a:xfrm>
              <a:off x="3109" y="2824"/>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8" name="Rectangle 50"/>
            <p:cNvSpPr>
              <a:spLocks noChangeArrowheads="1"/>
            </p:cNvSpPr>
            <p:nvPr/>
          </p:nvSpPr>
          <p:spPr bwMode="gray">
            <a:xfrm>
              <a:off x="3109" y="3172"/>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19" name="Rectangle 51"/>
            <p:cNvSpPr>
              <a:spLocks noChangeArrowheads="1"/>
            </p:cNvSpPr>
            <p:nvPr/>
          </p:nvSpPr>
          <p:spPr bwMode="gray">
            <a:xfrm>
              <a:off x="3109" y="3271"/>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0" name="Rectangle 52"/>
            <p:cNvSpPr>
              <a:spLocks noChangeArrowheads="1"/>
            </p:cNvSpPr>
            <p:nvPr/>
          </p:nvSpPr>
          <p:spPr bwMode="gray">
            <a:xfrm>
              <a:off x="3109" y="3620"/>
              <a:ext cx="73"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21" name="Rectangle 53"/>
            <p:cNvSpPr>
              <a:spLocks noChangeArrowheads="1"/>
            </p:cNvSpPr>
            <p:nvPr/>
          </p:nvSpPr>
          <p:spPr bwMode="gray">
            <a:xfrm>
              <a:off x="3109" y="3720"/>
              <a:ext cx="73"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22" name="AutoShape 54"/>
            <p:cNvCxnSpPr>
              <a:cxnSpLocks noChangeShapeType="1"/>
              <a:stCxn id="15498" idx="3"/>
              <a:endCxn id="15514" idx="1"/>
            </p:cNvCxnSpPr>
            <p:nvPr/>
          </p:nvCxnSpPr>
          <p:spPr bwMode="gray">
            <a:xfrm>
              <a:off x="2781" y="231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3" name="AutoShape 55"/>
            <p:cNvCxnSpPr>
              <a:cxnSpLocks noChangeShapeType="1"/>
              <a:stCxn id="15499" idx="3"/>
              <a:endCxn id="15515" idx="1"/>
            </p:cNvCxnSpPr>
            <p:nvPr/>
          </p:nvCxnSpPr>
          <p:spPr bwMode="gray">
            <a:xfrm>
              <a:off x="2781" y="2412"/>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4" name="AutoShape 56"/>
            <p:cNvCxnSpPr>
              <a:cxnSpLocks noChangeShapeType="1"/>
              <a:stCxn id="15498" idx="3"/>
              <a:endCxn id="15516" idx="0"/>
            </p:cNvCxnSpPr>
            <p:nvPr/>
          </p:nvCxnSpPr>
          <p:spPr bwMode="gray">
            <a:xfrm>
              <a:off x="2781" y="2314"/>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5" name="AutoShape 57"/>
            <p:cNvCxnSpPr>
              <a:cxnSpLocks noChangeShapeType="1"/>
              <a:stCxn id="15499" idx="3"/>
              <a:endCxn id="15517" idx="0"/>
            </p:cNvCxnSpPr>
            <p:nvPr/>
          </p:nvCxnSpPr>
          <p:spPr bwMode="gray">
            <a:xfrm>
              <a:off x="2781" y="2412"/>
              <a:ext cx="365" cy="41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6" name="AutoShape 58"/>
            <p:cNvCxnSpPr>
              <a:cxnSpLocks noChangeShapeType="1"/>
              <a:stCxn id="15500" idx="3"/>
              <a:endCxn id="15516" idx="1"/>
            </p:cNvCxnSpPr>
            <p:nvPr/>
          </p:nvCxnSpPr>
          <p:spPr bwMode="gray">
            <a:xfrm>
              <a:off x="2781" y="2760"/>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7" name="AutoShape 59"/>
            <p:cNvCxnSpPr>
              <a:cxnSpLocks noChangeShapeType="1"/>
              <a:stCxn id="15501" idx="3"/>
              <a:endCxn id="15517" idx="1"/>
            </p:cNvCxnSpPr>
            <p:nvPr/>
          </p:nvCxnSpPr>
          <p:spPr bwMode="gray">
            <a:xfrm>
              <a:off x="2781" y="2858"/>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8" name="AutoShape 60"/>
            <p:cNvCxnSpPr>
              <a:cxnSpLocks noChangeShapeType="1"/>
              <a:stCxn id="15500" idx="3"/>
              <a:endCxn id="15514" idx="1"/>
            </p:cNvCxnSpPr>
            <p:nvPr/>
          </p:nvCxnSpPr>
          <p:spPr bwMode="gray">
            <a:xfrm flipV="1">
              <a:off x="2781" y="2314"/>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29" name="AutoShape 61"/>
            <p:cNvCxnSpPr>
              <a:cxnSpLocks noChangeShapeType="1"/>
              <a:stCxn id="15501" idx="3"/>
              <a:endCxn id="15515" idx="1"/>
            </p:cNvCxnSpPr>
            <p:nvPr/>
          </p:nvCxnSpPr>
          <p:spPr bwMode="gray">
            <a:xfrm flipV="1">
              <a:off x="2781" y="2412"/>
              <a:ext cx="328" cy="44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0" name="AutoShape 62"/>
            <p:cNvCxnSpPr>
              <a:cxnSpLocks noChangeShapeType="1"/>
              <a:stCxn id="15502" idx="3"/>
              <a:endCxn id="15518" idx="1"/>
            </p:cNvCxnSpPr>
            <p:nvPr/>
          </p:nvCxnSpPr>
          <p:spPr bwMode="gray">
            <a:xfrm>
              <a:off x="2781" y="3207"/>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1" name="AutoShape 63"/>
            <p:cNvCxnSpPr>
              <a:cxnSpLocks noChangeShapeType="1"/>
              <a:stCxn id="15503" idx="3"/>
              <a:endCxn id="15519" idx="1"/>
            </p:cNvCxnSpPr>
            <p:nvPr/>
          </p:nvCxnSpPr>
          <p:spPr bwMode="gray">
            <a:xfrm>
              <a:off x="2781" y="330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2" name="AutoShape 64"/>
            <p:cNvCxnSpPr>
              <a:cxnSpLocks noChangeShapeType="1"/>
              <a:stCxn id="15502" idx="3"/>
              <a:endCxn id="15520" idx="0"/>
            </p:cNvCxnSpPr>
            <p:nvPr/>
          </p:nvCxnSpPr>
          <p:spPr bwMode="gray">
            <a:xfrm>
              <a:off x="2781" y="3207"/>
              <a:ext cx="365" cy="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3" name="AutoShape 65"/>
            <p:cNvCxnSpPr>
              <a:cxnSpLocks noChangeShapeType="1"/>
              <a:stCxn id="15504" idx="3"/>
              <a:endCxn id="15520" idx="1"/>
            </p:cNvCxnSpPr>
            <p:nvPr/>
          </p:nvCxnSpPr>
          <p:spPr bwMode="gray">
            <a:xfrm>
              <a:off x="2781" y="36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4" name="AutoShape 66"/>
            <p:cNvCxnSpPr>
              <a:cxnSpLocks noChangeShapeType="1"/>
              <a:stCxn id="15505" idx="3"/>
              <a:endCxn id="15521" idx="1"/>
            </p:cNvCxnSpPr>
            <p:nvPr/>
          </p:nvCxnSpPr>
          <p:spPr bwMode="gray">
            <a:xfrm>
              <a:off x="2781" y="3754"/>
              <a:ext cx="328"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5" name="AutoShape 67"/>
            <p:cNvCxnSpPr>
              <a:cxnSpLocks noChangeShapeType="1"/>
              <a:stCxn id="15504" idx="3"/>
              <a:endCxn id="15518" idx="1"/>
            </p:cNvCxnSpPr>
            <p:nvPr/>
          </p:nvCxnSpPr>
          <p:spPr bwMode="gray">
            <a:xfrm flipV="1">
              <a:off x="2781" y="3207"/>
              <a:ext cx="328" cy="44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36" name="AutoShape 68"/>
            <p:cNvCxnSpPr>
              <a:cxnSpLocks noChangeShapeType="1"/>
              <a:stCxn id="15505" idx="3"/>
              <a:endCxn id="15519" idx="1"/>
            </p:cNvCxnSpPr>
            <p:nvPr/>
          </p:nvCxnSpPr>
          <p:spPr bwMode="gray">
            <a:xfrm flipV="1">
              <a:off x="2781" y="3304"/>
              <a:ext cx="328" cy="45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37" name="Rectangle 69"/>
            <p:cNvSpPr>
              <a:spLocks noChangeArrowheads="1"/>
            </p:cNvSpPr>
            <p:nvPr/>
          </p:nvSpPr>
          <p:spPr bwMode="gray">
            <a:xfrm>
              <a:off x="3457"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8" name="Rectangle 70"/>
            <p:cNvSpPr>
              <a:spLocks noChangeArrowheads="1"/>
            </p:cNvSpPr>
            <p:nvPr/>
          </p:nvSpPr>
          <p:spPr bwMode="gray">
            <a:xfrm>
              <a:off x="3457"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39" name="Rectangle 71"/>
            <p:cNvSpPr>
              <a:spLocks noChangeArrowheads="1"/>
            </p:cNvSpPr>
            <p:nvPr/>
          </p:nvSpPr>
          <p:spPr bwMode="gray">
            <a:xfrm>
              <a:off x="3457"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0" name="Rectangle 72"/>
            <p:cNvSpPr>
              <a:spLocks noChangeArrowheads="1"/>
            </p:cNvSpPr>
            <p:nvPr/>
          </p:nvSpPr>
          <p:spPr bwMode="gray">
            <a:xfrm>
              <a:off x="3457"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1" name="Rectangle 73"/>
            <p:cNvSpPr>
              <a:spLocks noChangeArrowheads="1"/>
            </p:cNvSpPr>
            <p:nvPr/>
          </p:nvSpPr>
          <p:spPr bwMode="gray">
            <a:xfrm>
              <a:off x="3457"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42" name="Rectangle 74"/>
            <p:cNvSpPr>
              <a:spLocks noChangeArrowheads="1"/>
            </p:cNvSpPr>
            <p:nvPr/>
          </p:nvSpPr>
          <p:spPr bwMode="gray">
            <a:xfrm>
              <a:off x="3457"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43" name="AutoShape 75"/>
            <p:cNvCxnSpPr>
              <a:cxnSpLocks noChangeShapeType="1"/>
              <a:stCxn id="15514" idx="3"/>
              <a:endCxn id="15537" idx="1"/>
            </p:cNvCxnSpPr>
            <p:nvPr/>
          </p:nvCxnSpPr>
          <p:spPr bwMode="gray">
            <a:xfrm flipV="1">
              <a:off x="3182" y="2254"/>
              <a:ext cx="275"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4" name="AutoShape 76"/>
            <p:cNvCxnSpPr>
              <a:cxnSpLocks noChangeShapeType="1"/>
              <a:stCxn id="15516" idx="3"/>
              <a:endCxn id="15537" idx="1"/>
            </p:cNvCxnSpPr>
            <p:nvPr/>
          </p:nvCxnSpPr>
          <p:spPr bwMode="gray">
            <a:xfrm flipV="1">
              <a:off x="3182" y="2254"/>
              <a:ext cx="275" cy="5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5" name="AutoShape 77"/>
            <p:cNvCxnSpPr>
              <a:cxnSpLocks noChangeShapeType="1"/>
              <a:stCxn id="15515" idx="3"/>
              <a:endCxn id="15542" idx="1"/>
            </p:cNvCxnSpPr>
            <p:nvPr/>
          </p:nvCxnSpPr>
          <p:spPr bwMode="gray">
            <a:xfrm>
              <a:off x="3182" y="2412"/>
              <a:ext cx="275"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6" name="AutoShape 78"/>
            <p:cNvCxnSpPr>
              <a:cxnSpLocks noChangeShapeType="1"/>
              <a:stCxn id="15517" idx="3"/>
              <a:endCxn id="15542" idx="1"/>
            </p:cNvCxnSpPr>
            <p:nvPr/>
          </p:nvCxnSpPr>
          <p:spPr bwMode="gray">
            <a:xfrm flipV="1">
              <a:off x="3182" y="2585"/>
              <a:ext cx="275" cy="2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7" name="AutoShape 79"/>
            <p:cNvCxnSpPr>
              <a:cxnSpLocks noChangeShapeType="1"/>
              <a:stCxn id="15518" idx="3"/>
              <a:endCxn id="15541" idx="1"/>
            </p:cNvCxnSpPr>
            <p:nvPr/>
          </p:nvCxnSpPr>
          <p:spPr bwMode="gray">
            <a:xfrm flipV="1">
              <a:off x="3182" y="2916"/>
              <a:ext cx="275" cy="29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8" name="AutoShape 80"/>
            <p:cNvCxnSpPr>
              <a:cxnSpLocks noChangeShapeType="1"/>
              <a:stCxn id="15520" idx="3"/>
              <a:endCxn id="15541" idx="1"/>
            </p:cNvCxnSpPr>
            <p:nvPr/>
          </p:nvCxnSpPr>
          <p:spPr bwMode="gray">
            <a:xfrm flipV="1">
              <a:off x="3182" y="2916"/>
              <a:ext cx="275" cy="73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49" name="AutoShape 81"/>
            <p:cNvCxnSpPr>
              <a:cxnSpLocks noChangeShapeType="1"/>
              <a:stCxn id="15519" idx="3"/>
              <a:endCxn id="15540" idx="1"/>
            </p:cNvCxnSpPr>
            <p:nvPr/>
          </p:nvCxnSpPr>
          <p:spPr bwMode="gray">
            <a:xfrm flipV="1">
              <a:off x="3182" y="3247"/>
              <a:ext cx="275"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0" name="AutoShape 82"/>
            <p:cNvCxnSpPr>
              <a:cxnSpLocks noChangeShapeType="1"/>
              <a:stCxn id="15521" idx="3"/>
              <a:endCxn id="15540" idx="1"/>
            </p:cNvCxnSpPr>
            <p:nvPr/>
          </p:nvCxnSpPr>
          <p:spPr bwMode="gray">
            <a:xfrm flipV="1">
              <a:off x="3182" y="3247"/>
              <a:ext cx="275" cy="50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1" name="AutoShape 83"/>
            <p:cNvCxnSpPr>
              <a:cxnSpLocks noChangeShapeType="1"/>
              <a:stCxn id="15520" idx="3"/>
              <a:endCxn id="15539" idx="1"/>
            </p:cNvCxnSpPr>
            <p:nvPr/>
          </p:nvCxnSpPr>
          <p:spPr bwMode="gray">
            <a:xfrm flipV="1">
              <a:off x="3182" y="3578"/>
              <a:ext cx="275"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2" name="AutoShape 84"/>
            <p:cNvCxnSpPr>
              <a:cxnSpLocks noChangeShapeType="1"/>
              <a:stCxn id="15519" idx="3"/>
              <a:endCxn id="15538" idx="1"/>
            </p:cNvCxnSpPr>
            <p:nvPr/>
          </p:nvCxnSpPr>
          <p:spPr bwMode="gray">
            <a:xfrm>
              <a:off x="3182" y="3304"/>
              <a:ext cx="275" cy="60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53" name="AutoShape 85"/>
            <p:cNvCxnSpPr>
              <a:cxnSpLocks noChangeShapeType="1"/>
              <a:stCxn id="15521" idx="3"/>
              <a:endCxn id="15538" idx="1"/>
            </p:cNvCxnSpPr>
            <p:nvPr/>
          </p:nvCxnSpPr>
          <p:spPr bwMode="gray">
            <a:xfrm>
              <a:off x="3182" y="3754"/>
              <a:ext cx="275"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54" name="Rectangle 86"/>
            <p:cNvSpPr>
              <a:spLocks noChangeArrowheads="1"/>
            </p:cNvSpPr>
            <p:nvPr/>
          </p:nvSpPr>
          <p:spPr bwMode="gray">
            <a:xfrm>
              <a:off x="3714" y="2219"/>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5" name="Rectangle 87"/>
            <p:cNvSpPr>
              <a:spLocks noChangeArrowheads="1"/>
            </p:cNvSpPr>
            <p:nvPr/>
          </p:nvSpPr>
          <p:spPr bwMode="gray">
            <a:xfrm>
              <a:off x="3714" y="3876"/>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6" name="Rectangle 88"/>
            <p:cNvSpPr>
              <a:spLocks noChangeArrowheads="1"/>
            </p:cNvSpPr>
            <p:nvPr/>
          </p:nvSpPr>
          <p:spPr bwMode="gray">
            <a:xfrm>
              <a:off x="3714" y="3544"/>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7" name="Rectangle 89"/>
            <p:cNvSpPr>
              <a:spLocks noChangeArrowheads="1"/>
            </p:cNvSpPr>
            <p:nvPr/>
          </p:nvSpPr>
          <p:spPr bwMode="gray">
            <a:xfrm>
              <a:off x="3714" y="3213"/>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8" name="Rectangle 90"/>
            <p:cNvSpPr>
              <a:spLocks noChangeArrowheads="1"/>
            </p:cNvSpPr>
            <p:nvPr/>
          </p:nvSpPr>
          <p:spPr bwMode="gray">
            <a:xfrm>
              <a:off x="3714" y="2882"/>
              <a:ext cx="70"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59" name="Rectangle 91"/>
            <p:cNvSpPr>
              <a:spLocks noChangeArrowheads="1"/>
            </p:cNvSpPr>
            <p:nvPr/>
          </p:nvSpPr>
          <p:spPr bwMode="gray">
            <a:xfrm>
              <a:off x="3714" y="2551"/>
              <a:ext cx="70"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60" name="AutoShape 92"/>
            <p:cNvCxnSpPr>
              <a:cxnSpLocks noChangeShapeType="1"/>
              <a:stCxn id="15537" idx="3"/>
              <a:endCxn id="15554" idx="1"/>
            </p:cNvCxnSpPr>
            <p:nvPr/>
          </p:nvCxnSpPr>
          <p:spPr bwMode="gray">
            <a:xfrm>
              <a:off x="3527" y="2254"/>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1" name="AutoShape 93"/>
            <p:cNvCxnSpPr>
              <a:cxnSpLocks noChangeShapeType="1"/>
              <a:stCxn id="15537" idx="3"/>
              <a:endCxn id="15559" idx="1"/>
            </p:cNvCxnSpPr>
            <p:nvPr/>
          </p:nvCxnSpPr>
          <p:spPr bwMode="gray">
            <a:xfrm>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2" name="AutoShape 94"/>
            <p:cNvCxnSpPr>
              <a:cxnSpLocks noChangeShapeType="1"/>
              <a:stCxn id="15542" idx="3"/>
              <a:endCxn id="15559" idx="1"/>
            </p:cNvCxnSpPr>
            <p:nvPr/>
          </p:nvCxnSpPr>
          <p:spPr bwMode="gray">
            <a:xfrm>
              <a:off x="3527" y="2585"/>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3" name="AutoShape 95"/>
            <p:cNvCxnSpPr>
              <a:cxnSpLocks noChangeShapeType="1"/>
              <a:stCxn id="15542" idx="3"/>
              <a:endCxn id="15554" idx="1"/>
            </p:cNvCxnSpPr>
            <p:nvPr/>
          </p:nvCxnSpPr>
          <p:spPr bwMode="gray">
            <a:xfrm flipV="1">
              <a:off x="3527" y="2254"/>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4" name="AutoShape 96"/>
            <p:cNvCxnSpPr>
              <a:cxnSpLocks noChangeShapeType="1"/>
              <a:stCxn id="15541" idx="3"/>
              <a:endCxn id="15558" idx="1"/>
            </p:cNvCxnSpPr>
            <p:nvPr/>
          </p:nvCxnSpPr>
          <p:spPr bwMode="gray">
            <a:xfrm>
              <a:off x="3527" y="2916"/>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5" name="AutoShape 97"/>
            <p:cNvCxnSpPr>
              <a:cxnSpLocks noChangeShapeType="1"/>
              <a:stCxn id="15541" idx="3"/>
              <a:endCxn id="15557" idx="1"/>
            </p:cNvCxnSpPr>
            <p:nvPr/>
          </p:nvCxnSpPr>
          <p:spPr bwMode="gray">
            <a:xfrm>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6" name="AutoShape 98"/>
            <p:cNvCxnSpPr>
              <a:cxnSpLocks noChangeShapeType="1"/>
              <a:stCxn id="15540" idx="3"/>
              <a:endCxn id="15557" idx="1"/>
            </p:cNvCxnSpPr>
            <p:nvPr/>
          </p:nvCxnSpPr>
          <p:spPr bwMode="gray">
            <a:xfrm>
              <a:off x="3527" y="3247"/>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7" name="AutoShape 99"/>
            <p:cNvCxnSpPr>
              <a:cxnSpLocks noChangeShapeType="1"/>
              <a:stCxn id="15540" idx="3"/>
              <a:endCxn id="15558" idx="1"/>
            </p:cNvCxnSpPr>
            <p:nvPr/>
          </p:nvCxnSpPr>
          <p:spPr bwMode="gray">
            <a:xfrm flipV="1">
              <a:off x="3527" y="2916"/>
              <a:ext cx="187" cy="33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8" name="AutoShape 100"/>
            <p:cNvCxnSpPr>
              <a:cxnSpLocks noChangeShapeType="1"/>
              <a:stCxn id="15539" idx="3"/>
              <a:endCxn id="15556" idx="1"/>
            </p:cNvCxnSpPr>
            <p:nvPr/>
          </p:nvCxnSpPr>
          <p:spPr bwMode="gray">
            <a:xfrm>
              <a:off x="3527" y="3578"/>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69" name="AutoShape 101"/>
            <p:cNvCxnSpPr>
              <a:cxnSpLocks noChangeShapeType="1"/>
              <a:stCxn id="15539" idx="3"/>
              <a:endCxn id="15555" idx="1"/>
            </p:cNvCxnSpPr>
            <p:nvPr/>
          </p:nvCxnSpPr>
          <p:spPr bwMode="gray">
            <a:xfrm>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0" name="AutoShape 102"/>
            <p:cNvCxnSpPr>
              <a:cxnSpLocks noChangeShapeType="1"/>
              <a:stCxn id="15538" idx="3"/>
              <a:endCxn id="15555" idx="1"/>
            </p:cNvCxnSpPr>
            <p:nvPr/>
          </p:nvCxnSpPr>
          <p:spPr bwMode="gray">
            <a:xfrm>
              <a:off x="3527" y="3910"/>
              <a:ext cx="18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71" name="AutoShape 103"/>
            <p:cNvCxnSpPr>
              <a:cxnSpLocks noChangeShapeType="1"/>
              <a:stCxn id="15538" idx="3"/>
              <a:endCxn id="15556" idx="1"/>
            </p:cNvCxnSpPr>
            <p:nvPr/>
          </p:nvCxnSpPr>
          <p:spPr bwMode="gray">
            <a:xfrm flipV="1">
              <a:off x="3527" y="3578"/>
              <a:ext cx="187" cy="33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72" name="Rectangle 104"/>
            <p:cNvSpPr>
              <a:spLocks noChangeArrowheads="1"/>
            </p:cNvSpPr>
            <p:nvPr/>
          </p:nvSpPr>
          <p:spPr bwMode="gray">
            <a:xfrm>
              <a:off x="4007" y="228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3" name="Rectangle 105"/>
            <p:cNvSpPr>
              <a:spLocks noChangeArrowheads="1"/>
            </p:cNvSpPr>
            <p:nvPr/>
          </p:nvSpPr>
          <p:spPr bwMode="gray">
            <a:xfrm>
              <a:off x="4070" y="2379"/>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4" name="Rectangle 106"/>
            <p:cNvSpPr>
              <a:spLocks noChangeArrowheads="1"/>
            </p:cNvSpPr>
            <p:nvPr/>
          </p:nvSpPr>
          <p:spPr bwMode="gray">
            <a:xfrm>
              <a:off x="4007" y="2727"/>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5" name="Rectangle 107"/>
            <p:cNvSpPr>
              <a:spLocks noChangeArrowheads="1"/>
            </p:cNvSpPr>
            <p:nvPr/>
          </p:nvSpPr>
          <p:spPr bwMode="gray">
            <a:xfrm>
              <a:off x="4070" y="2824"/>
              <a:ext cx="71"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6" name="Rectangle 108"/>
            <p:cNvSpPr>
              <a:spLocks noChangeArrowheads="1"/>
            </p:cNvSpPr>
            <p:nvPr/>
          </p:nvSpPr>
          <p:spPr bwMode="gray">
            <a:xfrm>
              <a:off x="4007" y="3172"/>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7" name="Rectangle 109"/>
            <p:cNvSpPr>
              <a:spLocks noChangeArrowheads="1"/>
            </p:cNvSpPr>
            <p:nvPr/>
          </p:nvSpPr>
          <p:spPr bwMode="gray">
            <a:xfrm>
              <a:off x="4070" y="3271"/>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8" name="Rectangle 110"/>
            <p:cNvSpPr>
              <a:spLocks noChangeArrowheads="1"/>
            </p:cNvSpPr>
            <p:nvPr/>
          </p:nvSpPr>
          <p:spPr bwMode="gray">
            <a:xfrm>
              <a:off x="4007" y="3620"/>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79" name="Rectangle 111"/>
            <p:cNvSpPr>
              <a:spLocks noChangeArrowheads="1"/>
            </p:cNvSpPr>
            <p:nvPr/>
          </p:nvSpPr>
          <p:spPr bwMode="gray">
            <a:xfrm>
              <a:off x="4070" y="3720"/>
              <a:ext cx="71"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580" name="AutoShape 112"/>
            <p:cNvCxnSpPr>
              <a:cxnSpLocks noChangeShapeType="1"/>
              <a:stCxn id="15554" idx="3"/>
              <a:endCxn id="15572" idx="1"/>
            </p:cNvCxnSpPr>
            <p:nvPr/>
          </p:nvCxnSpPr>
          <p:spPr bwMode="gray">
            <a:xfrm>
              <a:off x="3784" y="2254"/>
              <a:ext cx="223" cy="6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1" name="AutoShape 113"/>
            <p:cNvCxnSpPr>
              <a:cxnSpLocks noChangeShapeType="1"/>
              <a:stCxn id="15554" idx="3"/>
              <a:endCxn id="15573" idx="1"/>
            </p:cNvCxnSpPr>
            <p:nvPr/>
          </p:nvCxnSpPr>
          <p:spPr bwMode="gray">
            <a:xfrm>
              <a:off x="3784" y="2254"/>
              <a:ext cx="286" cy="15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2" name="AutoShape 114"/>
            <p:cNvCxnSpPr>
              <a:cxnSpLocks noChangeShapeType="1"/>
              <a:stCxn id="15554" idx="3"/>
              <a:endCxn id="15574" idx="0"/>
            </p:cNvCxnSpPr>
            <p:nvPr/>
          </p:nvCxnSpPr>
          <p:spPr bwMode="gray">
            <a:xfrm>
              <a:off x="3784" y="2254"/>
              <a:ext cx="260" cy="4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3" name="AutoShape 115"/>
            <p:cNvCxnSpPr>
              <a:cxnSpLocks noChangeShapeType="1"/>
              <a:stCxn id="15559" idx="3"/>
              <a:endCxn id="15572" idx="1"/>
            </p:cNvCxnSpPr>
            <p:nvPr/>
          </p:nvCxnSpPr>
          <p:spPr bwMode="gray">
            <a:xfrm flipV="1">
              <a:off x="3784" y="2314"/>
              <a:ext cx="223" cy="27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4" name="AutoShape 116"/>
            <p:cNvCxnSpPr>
              <a:cxnSpLocks noChangeShapeType="1"/>
              <a:stCxn id="15559" idx="3"/>
              <a:endCxn id="15573" idx="1"/>
            </p:cNvCxnSpPr>
            <p:nvPr/>
          </p:nvCxnSpPr>
          <p:spPr bwMode="gray">
            <a:xfrm flipV="1">
              <a:off x="3784" y="2412"/>
              <a:ext cx="286" cy="17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5" name="AutoShape 117"/>
            <p:cNvCxnSpPr>
              <a:cxnSpLocks noChangeShapeType="1"/>
              <a:stCxn id="15559" idx="3"/>
              <a:endCxn id="15574" idx="1"/>
            </p:cNvCxnSpPr>
            <p:nvPr/>
          </p:nvCxnSpPr>
          <p:spPr bwMode="gray">
            <a:xfrm>
              <a:off x="3784" y="2585"/>
              <a:ext cx="223" cy="17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6" name="AutoShape 118"/>
            <p:cNvCxnSpPr>
              <a:cxnSpLocks noChangeShapeType="1"/>
              <a:stCxn id="15559" idx="3"/>
              <a:endCxn id="15577" idx="1"/>
            </p:cNvCxnSpPr>
            <p:nvPr/>
          </p:nvCxnSpPr>
          <p:spPr bwMode="gray">
            <a:xfrm>
              <a:off x="3784" y="2585"/>
              <a:ext cx="286" cy="7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7" name="AutoShape 119"/>
            <p:cNvCxnSpPr>
              <a:cxnSpLocks noChangeShapeType="1"/>
              <a:stCxn id="15558" idx="3"/>
              <a:endCxn id="15577" idx="1"/>
            </p:cNvCxnSpPr>
            <p:nvPr/>
          </p:nvCxnSpPr>
          <p:spPr bwMode="gray">
            <a:xfrm>
              <a:off x="3784" y="2916"/>
              <a:ext cx="286" cy="388"/>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8" name="AutoShape 120"/>
            <p:cNvCxnSpPr>
              <a:cxnSpLocks noChangeShapeType="1"/>
              <a:stCxn id="15557" idx="3"/>
              <a:endCxn id="15576" idx="1"/>
            </p:cNvCxnSpPr>
            <p:nvPr/>
          </p:nvCxnSpPr>
          <p:spPr bwMode="gray">
            <a:xfrm flipV="1">
              <a:off x="3784" y="3207"/>
              <a:ext cx="223" cy="4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89" name="AutoShape 121"/>
            <p:cNvCxnSpPr>
              <a:cxnSpLocks noChangeShapeType="1"/>
              <a:stCxn id="15557" idx="3"/>
              <a:endCxn id="15577" idx="1"/>
            </p:cNvCxnSpPr>
            <p:nvPr/>
          </p:nvCxnSpPr>
          <p:spPr bwMode="gray">
            <a:xfrm>
              <a:off x="3784" y="3247"/>
              <a:ext cx="286" cy="5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0" name="AutoShape 122"/>
            <p:cNvCxnSpPr>
              <a:cxnSpLocks noChangeShapeType="1"/>
              <a:stCxn id="15556" idx="3"/>
              <a:endCxn id="15575" idx="1"/>
            </p:cNvCxnSpPr>
            <p:nvPr/>
          </p:nvCxnSpPr>
          <p:spPr bwMode="gray">
            <a:xfrm flipV="1">
              <a:off x="3784" y="2858"/>
              <a:ext cx="286" cy="72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1" name="AutoShape 123"/>
            <p:cNvCxnSpPr>
              <a:cxnSpLocks noChangeShapeType="1"/>
              <a:stCxn id="15556" idx="3"/>
              <a:endCxn id="15576" idx="2"/>
            </p:cNvCxnSpPr>
            <p:nvPr/>
          </p:nvCxnSpPr>
          <p:spPr bwMode="gray">
            <a:xfrm flipV="1">
              <a:off x="3784" y="3239"/>
              <a:ext cx="260" cy="33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2" name="AutoShape 124"/>
            <p:cNvCxnSpPr>
              <a:cxnSpLocks noChangeShapeType="1"/>
              <a:stCxn id="15556" idx="3"/>
              <a:endCxn id="15577" idx="2"/>
            </p:cNvCxnSpPr>
            <p:nvPr/>
          </p:nvCxnSpPr>
          <p:spPr bwMode="gray">
            <a:xfrm flipV="1">
              <a:off x="3784" y="3337"/>
              <a:ext cx="322" cy="24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3" name="AutoShape 125"/>
            <p:cNvCxnSpPr>
              <a:cxnSpLocks noChangeShapeType="1"/>
              <a:stCxn id="15556" idx="3"/>
              <a:endCxn id="15578" idx="1"/>
            </p:cNvCxnSpPr>
            <p:nvPr/>
          </p:nvCxnSpPr>
          <p:spPr bwMode="gray">
            <a:xfrm>
              <a:off x="3784" y="3578"/>
              <a:ext cx="223" cy="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4" name="AutoShape 126"/>
            <p:cNvCxnSpPr>
              <a:cxnSpLocks noChangeShapeType="1"/>
              <a:stCxn id="15556" idx="3"/>
              <a:endCxn id="15579" idx="1"/>
            </p:cNvCxnSpPr>
            <p:nvPr/>
          </p:nvCxnSpPr>
          <p:spPr bwMode="gray">
            <a:xfrm>
              <a:off x="3784" y="3578"/>
              <a:ext cx="286" cy="17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5" name="AutoShape 127"/>
            <p:cNvCxnSpPr>
              <a:cxnSpLocks noChangeShapeType="1"/>
              <a:stCxn id="15555" idx="3"/>
              <a:endCxn id="15576" idx="1"/>
            </p:cNvCxnSpPr>
            <p:nvPr/>
          </p:nvCxnSpPr>
          <p:spPr bwMode="gray">
            <a:xfrm flipV="1">
              <a:off x="3784" y="3207"/>
              <a:ext cx="223" cy="70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6" name="AutoShape 128"/>
            <p:cNvCxnSpPr>
              <a:cxnSpLocks noChangeShapeType="1"/>
              <a:stCxn id="15555" idx="3"/>
              <a:endCxn id="15578" idx="1"/>
            </p:cNvCxnSpPr>
            <p:nvPr/>
          </p:nvCxnSpPr>
          <p:spPr bwMode="gray">
            <a:xfrm flipV="1">
              <a:off x="3784" y="3654"/>
              <a:ext cx="223" cy="2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597" name="AutoShape 129"/>
            <p:cNvCxnSpPr>
              <a:cxnSpLocks noChangeShapeType="1"/>
              <a:stCxn id="15555" idx="3"/>
              <a:endCxn id="15579" idx="1"/>
            </p:cNvCxnSpPr>
            <p:nvPr/>
          </p:nvCxnSpPr>
          <p:spPr bwMode="gray">
            <a:xfrm flipV="1">
              <a:off x="3784" y="3754"/>
              <a:ext cx="286" cy="156"/>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sp>
          <p:nvSpPr>
            <p:cNvPr id="15598" name="Rectangle 130"/>
            <p:cNvSpPr>
              <a:spLocks noChangeArrowheads="1"/>
            </p:cNvSpPr>
            <p:nvPr/>
          </p:nvSpPr>
          <p:spPr bwMode="gray">
            <a:xfrm>
              <a:off x="4484" y="2599"/>
              <a:ext cx="72" cy="66"/>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599" name="Rectangle 131"/>
            <p:cNvSpPr>
              <a:spLocks noChangeArrowheads="1"/>
            </p:cNvSpPr>
            <p:nvPr/>
          </p:nvSpPr>
          <p:spPr bwMode="gray">
            <a:xfrm>
              <a:off x="4484" y="3435"/>
              <a:ext cx="72" cy="67"/>
            </a:xfrm>
            <a:prstGeom prst="rect">
              <a:avLst/>
            </a:prstGeom>
            <a:solidFill>
              <a:schemeClr val="bg1"/>
            </a:solidFill>
            <a:ln w="9525" algn="ctr">
              <a:solidFill>
                <a:schemeClr val="bg2"/>
              </a:solidFill>
              <a:miter lim="800000"/>
              <a:headEnd/>
              <a:tailEnd/>
            </a:ln>
          </p:spPr>
          <p:txBody>
            <a:bodyPr wrap="none" lIns="0" tIns="46800" rIns="0" bIns="46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cxnSp>
          <p:nvCxnSpPr>
            <p:cNvPr id="15600" name="AutoShape 132"/>
            <p:cNvCxnSpPr>
              <a:cxnSpLocks noChangeShapeType="1"/>
              <a:stCxn id="15572" idx="3"/>
              <a:endCxn id="15598" idx="1"/>
            </p:cNvCxnSpPr>
            <p:nvPr/>
          </p:nvCxnSpPr>
          <p:spPr bwMode="gray">
            <a:xfrm>
              <a:off x="4079" y="2314"/>
              <a:ext cx="405" cy="319"/>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1" name="AutoShape 133"/>
            <p:cNvCxnSpPr>
              <a:cxnSpLocks noChangeShapeType="1"/>
              <a:stCxn id="15573" idx="3"/>
              <a:endCxn id="15598" idx="1"/>
            </p:cNvCxnSpPr>
            <p:nvPr/>
          </p:nvCxnSpPr>
          <p:spPr bwMode="gray">
            <a:xfrm>
              <a:off x="4141" y="2412"/>
              <a:ext cx="343" cy="221"/>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2" name="AutoShape 134"/>
            <p:cNvCxnSpPr>
              <a:cxnSpLocks noChangeShapeType="1"/>
              <a:stCxn id="15574" idx="3"/>
              <a:endCxn id="15598" idx="1"/>
            </p:cNvCxnSpPr>
            <p:nvPr/>
          </p:nvCxnSpPr>
          <p:spPr bwMode="gray">
            <a:xfrm flipV="1">
              <a:off x="4079" y="2633"/>
              <a:ext cx="405" cy="127"/>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3" name="AutoShape 135"/>
            <p:cNvCxnSpPr>
              <a:cxnSpLocks noChangeShapeType="1"/>
              <a:stCxn id="15575" idx="3"/>
              <a:endCxn id="15598" idx="1"/>
            </p:cNvCxnSpPr>
            <p:nvPr/>
          </p:nvCxnSpPr>
          <p:spPr bwMode="gray">
            <a:xfrm flipV="1">
              <a:off x="4141" y="2633"/>
              <a:ext cx="343" cy="22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4" name="AutoShape 136"/>
            <p:cNvCxnSpPr>
              <a:cxnSpLocks noChangeShapeType="1"/>
              <a:stCxn id="15576" idx="3"/>
              <a:endCxn id="15599" idx="1"/>
            </p:cNvCxnSpPr>
            <p:nvPr/>
          </p:nvCxnSpPr>
          <p:spPr bwMode="gray">
            <a:xfrm>
              <a:off x="4079" y="3207"/>
              <a:ext cx="405" cy="262"/>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5" name="AutoShape 137"/>
            <p:cNvCxnSpPr>
              <a:cxnSpLocks noChangeShapeType="1"/>
              <a:stCxn id="15578" idx="3"/>
              <a:endCxn id="15599" idx="1"/>
            </p:cNvCxnSpPr>
            <p:nvPr/>
          </p:nvCxnSpPr>
          <p:spPr bwMode="gray">
            <a:xfrm flipV="1">
              <a:off x="4079" y="3469"/>
              <a:ext cx="405" cy="1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15606" name="AutoShape 138"/>
            <p:cNvCxnSpPr>
              <a:cxnSpLocks noChangeShapeType="1"/>
              <a:stCxn id="15579" idx="3"/>
              <a:endCxn id="15599" idx="1"/>
            </p:cNvCxnSpPr>
            <p:nvPr/>
          </p:nvCxnSpPr>
          <p:spPr bwMode="gray">
            <a:xfrm flipV="1">
              <a:off x="4141" y="3469"/>
              <a:ext cx="343" cy="285"/>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grpSp>
          <p:nvGrpSpPr>
            <p:cNvPr id="15607" name="Group 1097"/>
            <p:cNvGrpSpPr>
              <a:grpSpLocks/>
            </p:cNvGrpSpPr>
            <p:nvPr/>
          </p:nvGrpSpPr>
          <p:grpSpPr bwMode="auto">
            <a:xfrm>
              <a:off x="923" y="2060"/>
              <a:ext cx="4246" cy="1928"/>
              <a:chOff x="923" y="2060"/>
              <a:chExt cx="4246" cy="1928"/>
            </a:xfrm>
          </p:grpSpPr>
          <p:pic>
            <p:nvPicPr>
              <p:cNvPr id="15608" name="Picture 140"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746" y="2405"/>
                <a:ext cx="34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09" name="Picture 141"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2538"/>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10" name="Group 142"/>
              <p:cNvGrpSpPr>
                <a:grpSpLocks/>
              </p:cNvGrpSpPr>
              <p:nvPr/>
            </p:nvGrpSpPr>
            <p:grpSpPr bwMode="auto">
              <a:xfrm>
                <a:off x="1996" y="2260"/>
                <a:ext cx="404" cy="187"/>
                <a:chOff x="1537" y="2990"/>
                <a:chExt cx="165" cy="328"/>
              </a:xfrm>
            </p:grpSpPr>
            <p:sp>
              <p:nvSpPr>
                <p:cNvPr id="177295" name="AutoShape 143"/>
                <p:cNvSpPr>
                  <a:spLocks noChangeArrowheads="1"/>
                </p:cNvSpPr>
                <p:nvPr/>
              </p:nvSpPr>
              <p:spPr bwMode="gray">
                <a:xfrm>
                  <a:off x="1537" y="2990"/>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72" name="Oval 144"/>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3" name="Oval 145"/>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4" name="Oval 146"/>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5" name="Oval 147"/>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6" name="Oval 148"/>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7" name="Oval 149"/>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8" name="Oval 150"/>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9" name="Oval 151"/>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0" name="Oval 152"/>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1" name="Oval 153"/>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2" name="Oval 154"/>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3" name="Oval 155"/>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4" name="Oval 156"/>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5" name="Oval 157"/>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6" name="Oval 158"/>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7" name="Oval 159"/>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8" name="Oval 160"/>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89" name="Oval 161"/>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0" name="Oval 162"/>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91" name="Oval 163"/>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1" name="Group 164"/>
              <p:cNvGrpSpPr>
                <a:grpSpLocks/>
              </p:cNvGrpSpPr>
              <p:nvPr/>
            </p:nvGrpSpPr>
            <p:grpSpPr bwMode="auto">
              <a:xfrm>
                <a:off x="1996" y="2706"/>
                <a:ext cx="404" cy="188"/>
                <a:chOff x="1537" y="2990"/>
                <a:chExt cx="165" cy="328"/>
              </a:xfrm>
            </p:grpSpPr>
            <p:sp>
              <p:nvSpPr>
                <p:cNvPr id="177317" name="AutoShape 165"/>
                <p:cNvSpPr>
                  <a:spLocks noChangeArrowheads="1"/>
                </p:cNvSpPr>
                <p:nvPr/>
              </p:nvSpPr>
              <p:spPr bwMode="gray">
                <a:xfrm>
                  <a:off x="1537" y="2990"/>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51" name="Oval 166"/>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2" name="Oval 167"/>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3" name="Oval 168"/>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4" name="Oval 169"/>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5" name="Oval 170"/>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6" name="Oval 171"/>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7" name="Oval 172"/>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8" name="Oval 173"/>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59" name="Oval 174"/>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0" name="Oval 175"/>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1" name="Oval 176"/>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2" name="Oval 177"/>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3" name="Oval 178"/>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4" name="Oval 179"/>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5" name="Oval 180"/>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6" name="Oval 181"/>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7" name="Oval 182"/>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8" name="Oval 183"/>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69" name="Oval 184"/>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70" name="Oval 185"/>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2" name="Group 186"/>
              <p:cNvGrpSpPr>
                <a:grpSpLocks/>
              </p:cNvGrpSpPr>
              <p:nvPr/>
            </p:nvGrpSpPr>
            <p:grpSpPr bwMode="auto">
              <a:xfrm>
                <a:off x="1996" y="3153"/>
                <a:ext cx="404" cy="188"/>
                <a:chOff x="1537" y="2990"/>
                <a:chExt cx="165" cy="328"/>
              </a:xfrm>
            </p:grpSpPr>
            <p:sp>
              <p:nvSpPr>
                <p:cNvPr id="177339" name="AutoShape 187"/>
                <p:cNvSpPr>
                  <a:spLocks noChangeArrowheads="1"/>
                </p:cNvSpPr>
                <p:nvPr/>
              </p:nvSpPr>
              <p:spPr bwMode="gray">
                <a:xfrm>
                  <a:off x="1537" y="2987"/>
                  <a:ext cx="165" cy="333"/>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30" name="Oval 188"/>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1" name="Oval 189"/>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2" name="Oval 190"/>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3" name="Oval 191"/>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4" name="Oval 192"/>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5" name="Oval 193"/>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6" name="Oval 194"/>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7" name="Oval 195"/>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8" name="Oval 196"/>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39" name="Oval 197"/>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0" name="Oval 198"/>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1" name="Oval 199"/>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2" name="Oval 200"/>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3" name="Oval 201"/>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4" name="Oval 202"/>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5" name="Oval 203"/>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6" name="Oval 204"/>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7" name="Oval 205"/>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8" name="Oval 206"/>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49" name="Oval 207"/>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3" name="Group 208"/>
              <p:cNvGrpSpPr>
                <a:grpSpLocks/>
              </p:cNvGrpSpPr>
              <p:nvPr/>
            </p:nvGrpSpPr>
            <p:grpSpPr bwMode="auto">
              <a:xfrm>
                <a:off x="1996" y="3601"/>
                <a:ext cx="404" cy="187"/>
                <a:chOff x="1537" y="2990"/>
                <a:chExt cx="165" cy="328"/>
              </a:xfrm>
            </p:grpSpPr>
            <p:sp>
              <p:nvSpPr>
                <p:cNvPr id="177361" name="AutoShape 209"/>
                <p:cNvSpPr>
                  <a:spLocks noChangeArrowheads="1"/>
                </p:cNvSpPr>
                <p:nvPr/>
              </p:nvSpPr>
              <p:spPr bwMode="gray">
                <a:xfrm>
                  <a:off x="1537" y="2992"/>
                  <a:ext cx="165" cy="326"/>
                </a:xfrm>
                <a:prstGeom prst="cube">
                  <a:avLst>
                    <a:gd name="adj" fmla="val 21625"/>
                  </a:avLst>
                </a:prstGeom>
                <a:gradFill rotWithShape="0">
                  <a:gsLst>
                    <a:gs pos="0">
                      <a:srgbClr val="C0C0C0"/>
                    </a:gs>
                    <a:gs pos="100000">
                      <a:srgbClr val="777777"/>
                    </a:gs>
                  </a:gsLst>
                  <a:lin ang="2700000" scaled="1"/>
                </a:gra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309" name="Oval 210"/>
                <p:cNvSpPr>
                  <a:spLocks noChangeArrowheads="1"/>
                </p:cNvSpPr>
                <p:nvPr/>
              </p:nvSpPr>
              <p:spPr bwMode="gray">
                <a:xfrm>
                  <a:off x="1558"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0" name="Oval 211"/>
                <p:cNvSpPr>
                  <a:spLocks noChangeArrowheads="1"/>
                </p:cNvSpPr>
                <p:nvPr/>
              </p:nvSpPr>
              <p:spPr bwMode="gray">
                <a:xfrm>
                  <a:off x="1577" y="3289"/>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1" name="Oval 212"/>
                <p:cNvSpPr>
                  <a:spLocks noChangeArrowheads="1"/>
                </p:cNvSpPr>
                <p:nvPr/>
              </p:nvSpPr>
              <p:spPr bwMode="gray">
                <a:xfrm>
                  <a:off x="1596"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2" name="Oval 213"/>
                <p:cNvSpPr>
                  <a:spLocks noChangeArrowheads="1"/>
                </p:cNvSpPr>
                <p:nvPr/>
              </p:nvSpPr>
              <p:spPr bwMode="gray">
                <a:xfrm>
                  <a:off x="1615"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3" name="Oval 214"/>
                <p:cNvSpPr>
                  <a:spLocks noChangeArrowheads="1"/>
                </p:cNvSpPr>
                <p:nvPr/>
              </p:nvSpPr>
              <p:spPr bwMode="gray">
                <a:xfrm>
                  <a:off x="1634" y="3289"/>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4" name="Oval 215"/>
                <p:cNvSpPr>
                  <a:spLocks noChangeArrowheads="1"/>
                </p:cNvSpPr>
                <p:nvPr/>
              </p:nvSpPr>
              <p:spPr bwMode="gray">
                <a:xfrm>
                  <a:off x="1558"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5" name="Oval 216"/>
                <p:cNvSpPr>
                  <a:spLocks noChangeArrowheads="1"/>
                </p:cNvSpPr>
                <p:nvPr/>
              </p:nvSpPr>
              <p:spPr bwMode="gray">
                <a:xfrm>
                  <a:off x="1577" y="3268"/>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6" name="Oval 217"/>
                <p:cNvSpPr>
                  <a:spLocks noChangeArrowheads="1"/>
                </p:cNvSpPr>
                <p:nvPr/>
              </p:nvSpPr>
              <p:spPr bwMode="gray">
                <a:xfrm>
                  <a:off x="1596"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7" name="Oval 218"/>
                <p:cNvSpPr>
                  <a:spLocks noChangeArrowheads="1"/>
                </p:cNvSpPr>
                <p:nvPr/>
              </p:nvSpPr>
              <p:spPr bwMode="gray">
                <a:xfrm>
                  <a:off x="1615"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8" name="Oval 219"/>
                <p:cNvSpPr>
                  <a:spLocks noChangeArrowheads="1"/>
                </p:cNvSpPr>
                <p:nvPr/>
              </p:nvSpPr>
              <p:spPr bwMode="gray">
                <a:xfrm>
                  <a:off x="1634" y="3268"/>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19" name="Oval 220"/>
                <p:cNvSpPr>
                  <a:spLocks noChangeArrowheads="1"/>
                </p:cNvSpPr>
                <p:nvPr/>
              </p:nvSpPr>
              <p:spPr bwMode="gray">
                <a:xfrm>
                  <a:off x="1558"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0" name="Oval 221"/>
                <p:cNvSpPr>
                  <a:spLocks noChangeArrowheads="1"/>
                </p:cNvSpPr>
                <p:nvPr/>
              </p:nvSpPr>
              <p:spPr bwMode="gray">
                <a:xfrm>
                  <a:off x="1577" y="3247"/>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1" name="Oval 222"/>
                <p:cNvSpPr>
                  <a:spLocks noChangeArrowheads="1"/>
                </p:cNvSpPr>
                <p:nvPr/>
              </p:nvSpPr>
              <p:spPr bwMode="gray">
                <a:xfrm>
                  <a:off x="1596"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2" name="Oval 223"/>
                <p:cNvSpPr>
                  <a:spLocks noChangeArrowheads="1"/>
                </p:cNvSpPr>
                <p:nvPr/>
              </p:nvSpPr>
              <p:spPr bwMode="gray">
                <a:xfrm>
                  <a:off x="1615"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3" name="Oval 224"/>
                <p:cNvSpPr>
                  <a:spLocks noChangeArrowheads="1"/>
                </p:cNvSpPr>
                <p:nvPr/>
              </p:nvSpPr>
              <p:spPr bwMode="gray">
                <a:xfrm>
                  <a:off x="1634" y="3247"/>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4" name="Oval 225"/>
                <p:cNvSpPr>
                  <a:spLocks noChangeArrowheads="1"/>
                </p:cNvSpPr>
                <p:nvPr/>
              </p:nvSpPr>
              <p:spPr bwMode="gray">
                <a:xfrm>
                  <a:off x="1558"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5" name="Oval 226"/>
                <p:cNvSpPr>
                  <a:spLocks noChangeArrowheads="1"/>
                </p:cNvSpPr>
                <p:nvPr/>
              </p:nvSpPr>
              <p:spPr bwMode="gray">
                <a:xfrm>
                  <a:off x="1577" y="3226"/>
                  <a:ext cx="12"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6" name="Oval 227"/>
                <p:cNvSpPr>
                  <a:spLocks noChangeArrowheads="1"/>
                </p:cNvSpPr>
                <p:nvPr/>
              </p:nvSpPr>
              <p:spPr bwMode="gray">
                <a:xfrm>
                  <a:off x="1596"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7" name="Oval 228"/>
                <p:cNvSpPr>
                  <a:spLocks noChangeArrowheads="1"/>
                </p:cNvSpPr>
                <p:nvPr/>
              </p:nvSpPr>
              <p:spPr bwMode="gray">
                <a:xfrm>
                  <a:off x="1615"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28" name="Oval 229"/>
                <p:cNvSpPr>
                  <a:spLocks noChangeArrowheads="1"/>
                </p:cNvSpPr>
                <p:nvPr/>
              </p:nvSpPr>
              <p:spPr bwMode="gray">
                <a:xfrm>
                  <a:off x="1634" y="3226"/>
                  <a:ext cx="13" cy="14"/>
                </a:xfrm>
                <a:prstGeom prst="ellipse">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14" name="Group 1092"/>
              <p:cNvGrpSpPr>
                <a:grpSpLocks/>
              </p:cNvGrpSpPr>
              <p:nvPr/>
            </p:nvGrpSpPr>
            <p:grpSpPr bwMode="auto">
              <a:xfrm>
                <a:off x="923" y="2732"/>
                <a:ext cx="482" cy="585"/>
                <a:chOff x="923" y="2732"/>
                <a:chExt cx="482" cy="585"/>
              </a:xfrm>
            </p:grpSpPr>
            <p:pic>
              <p:nvPicPr>
                <p:cNvPr id="16306" name="Picture 231"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273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07" name="Picture 232"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3" y="3202"/>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15" name="Picture 10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 y="231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6" name="Picture 10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2370"/>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7" name="Picture 1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 y="2428"/>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18" name="Picture 236" descr="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20" y="3370"/>
                <a:ext cx="34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19" name="Picture 10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3202"/>
                <a:ext cx="44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pic>
            <p:nvPicPr>
              <p:cNvPr id="15620" name="Picture 1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 y="3260"/>
                <a:ext cx="447"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grpSp>
            <p:nvGrpSpPr>
              <p:cNvPr id="15621" name="Group 239"/>
              <p:cNvGrpSpPr>
                <a:grpSpLocks/>
              </p:cNvGrpSpPr>
              <p:nvPr/>
            </p:nvGrpSpPr>
            <p:grpSpPr bwMode="auto">
              <a:xfrm>
                <a:off x="1509" y="2274"/>
                <a:ext cx="333" cy="173"/>
                <a:chOff x="3477" y="1978"/>
                <a:chExt cx="240" cy="179"/>
              </a:xfrm>
            </p:grpSpPr>
            <p:grpSp>
              <p:nvGrpSpPr>
                <p:cNvPr id="16262" name="Group 240"/>
                <p:cNvGrpSpPr>
                  <a:grpSpLocks/>
                </p:cNvGrpSpPr>
                <p:nvPr/>
              </p:nvGrpSpPr>
              <p:grpSpPr bwMode="auto">
                <a:xfrm>
                  <a:off x="3477" y="1978"/>
                  <a:ext cx="183" cy="80"/>
                  <a:chOff x="1537" y="2990"/>
                  <a:chExt cx="165" cy="328"/>
                </a:xfrm>
              </p:grpSpPr>
              <p:sp>
                <p:nvSpPr>
                  <p:cNvPr id="177393" name="AutoShape 24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86" name="Oval 24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7" name="Oval 24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8" name="Oval 24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9" name="Oval 24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0" name="Oval 24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1" name="Oval 24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2" name="Oval 24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3" name="Oval 24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4" name="Oval 25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5" name="Oval 25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6" name="Oval 25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7" name="Oval 25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8" name="Oval 25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99" name="Oval 25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0" name="Oval 25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1" name="Oval 25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2" name="Oval 25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3" name="Oval 25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4" name="Oval 26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305" name="Oval 26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63" name="Group 262"/>
                <p:cNvGrpSpPr>
                  <a:grpSpLocks/>
                </p:cNvGrpSpPr>
                <p:nvPr/>
              </p:nvGrpSpPr>
              <p:grpSpPr bwMode="auto">
                <a:xfrm>
                  <a:off x="3534" y="2077"/>
                  <a:ext cx="183" cy="80"/>
                  <a:chOff x="1537" y="2990"/>
                  <a:chExt cx="165" cy="328"/>
                </a:xfrm>
              </p:grpSpPr>
              <p:sp>
                <p:nvSpPr>
                  <p:cNvPr id="177415" name="AutoShape 26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65" name="Oval 26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6" name="Oval 26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7" name="Oval 26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8" name="Oval 26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9" name="Oval 26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0" name="Oval 26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1" name="Oval 27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2" name="Oval 27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3" name="Oval 27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4" name="Oval 27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5" name="Oval 27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6" name="Oval 27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7" name="Oval 27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8" name="Oval 27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79" name="Oval 27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0" name="Oval 27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1" name="Oval 28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2" name="Oval 28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3" name="Oval 28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84" name="Oval 28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2" name="Group 284"/>
              <p:cNvGrpSpPr>
                <a:grpSpLocks/>
              </p:cNvGrpSpPr>
              <p:nvPr/>
            </p:nvGrpSpPr>
            <p:grpSpPr bwMode="auto">
              <a:xfrm>
                <a:off x="1509" y="3616"/>
                <a:ext cx="333" cy="173"/>
                <a:chOff x="3477" y="1978"/>
                <a:chExt cx="240" cy="179"/>
              </a:xfrm>
            </p:grpSpPr>
            <p:grpSp>
              <p:nvGrpSpPr>
                <p:cNvPr id="16218" name="Group 285"/>
                <p:cNvGrpSpPr>
                  <a:grpSpLocks/>
                </p:cNvGrpSpPr>
                <p:nvPr/>
              </p:nvGrpSpPr>
              <p:grpSpPr bwMode="auto">
                <a:xfrm>
                  <a:off x="3477" y="1978"/>
                  <a:ext cx="183" cy="80"/>
                  <a:chOff x="1537" y="2990"/>
                  <a:chExt cx="165" cy="328"/>
                </a:xfrm>
              </p:grpSpPr>
              <p:sp>
                <p:nvSpPr>
                  <p:cNvPr id="177438" name="AutoShape 28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42" name="Oval 28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3" name="Oval 28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4" name="Oval 28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5" name="Oval 29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6" name="Oval 29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7" name="Oval 29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8" name="Oval 29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9" name="Oval 29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0" name="Oval 29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1" name="Oval 29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2" name="Oval 29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3" name="Oval 29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4" name="Oval 29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5" name="Oval 30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6" name="Oval 30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7" name="Oval 30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8" name="Oval 30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59" name="Oval 30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0" name="Oval 30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61" name="Oval 30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219" name="Group 307"/>
                <p:cNvGrpSpPr>
                  <a:grpSpLocks/>
                </p:cNvGrpSpPr>
                <p:nvPr/>
              </p:nvGrpSpPr>
              <p:grpSpPr bwMode="auto">
                <a:xfrm>
                  <a:off x="3534" y="2077"/>
                  <a:ext cx="183" cy="80"/>
                  <a:chOff x="1537" y="2990"/>
                  <a:chExt cx="165" cy="328"/>
                </a:xfrm>
              </p:grpSpPr>
              <p:sp>
                <p:nvSpPr>
                  <p:cNvPr id="177460" name="AutoShape 30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221" name="Oval 30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2" name="Oval 31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3" name="Oval 31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4" name="Oval 31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5" name="Oval 31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6" name="Oval 31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7" name="Oval 31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8" name="Oval 31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29" name="Oval 31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0" name="Oval 31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1" name="Oval 31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2" name="Oval 32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3" name="Oval 32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4" name="Oval 32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5" name="Oval 32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6" name="Oval 32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7" name="Oval 32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8" name="Oval 32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39" name="Oval 32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40" name="Oval 32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3" name="Group 329"/>
              <p:cNvGrpSpPr>
                <a:grpSpLocks/>
              </p:cNvGrpSpPr>
              <p:nvPr/>
            </p:nvGrpSpPr>
            <p:grpSpPr bwMode="auto">
              <a:xfrm>
                <a:off x="1509" y="3169"/>
                <a:ext cx="333" cy="173"/>
                <a:chOff x="3477" y="1978"/>
                <a:chExt cx="240" cy="179"/>
              </a:xfrm>
            </p:grpSpPr>
            <p:grpSp>
              <p:nvGrpSpPr>
                <p:cNvPr id="16174" name="Group 330"/>
                <p:cNvGrpSpPr>
                  <a:grpSpLocks/>
                </p:cNvGrpSpPr>
                <p:nvPr/>
              </p:nvGrpSpPr>
              <p:grpSpPr bwMode="auto">
                <a:xfrm>
                  <a:off x="3477" y="1978"/>
                  <a:ext cx="183" cy="80"/>
                  <a:chOff x="1537" y="2990"/>
                  <a:chExt cx="165" cy="328"/>
                </a:xfrm>
              </p:grpSpPr>
              <p:sp>
                <p:nvSpPr>
                  <p:cNvPr id="177483" name="AutoShape 33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98" name="Oval 33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9" name="Oval 33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0" name="Oval 33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1" name="Oval 33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2" name="Oval 33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3" name="Oval 33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4" name="Oval 33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5" name="Oval 33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6" name="Oval 34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7" name="Oval 34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8" name="Oval 34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09" name="Oval 34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0" name="Oval 34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1" name="Oval 34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2" name="Oval 34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3" name="Oval 34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4" name="Oval 34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5" name="Oval 34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6" name="Oval 35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217" name="Oval 35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75" name="Group 352"/>
                <p:cNvGrpSpPr>
                  <a:grpSpLocks/>
                </p:cNvGrpSpPr>
                <p:nvPr/>
              </p:nvGrpSpPr>
              <p:grpSpPr bwMode="auto">
                <a:xfrm>
                  <a:off x="3534" y="2077"/>
                  <a:ext cx="183" cy="80"/>
                  <a:chOff x="1537" y="2990"/>
                  <a:chExt cx="165" cy="328"/>
                </a:xfrm>
              </p:grpSpPr>
              <p:sp>
                <p:nvSpPr>
                  <p:cNvPr id="177505" name="AutoShape 35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77" name="Oval 35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8" name="Oval 35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9" name="Oval 35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0" name="Oval 35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1" name="Oval 35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2" name="Oval 35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3" name="Oval 36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4" name="Oval 36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5" name="Oval 36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6" name="Oval 36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7" name="Oval 36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8" name="Oval 36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89" name="Oval 36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0" name="Oval 36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1" name="Oval 36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2" name="Oval 36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3" name="Oval 37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4" name="Oval 37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5" name="Oval 37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96" name="Oval 37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4" name="Group 374"/>
              <p:cNvGrpSpPr>
                <a:grpSpLocks/>
              </p:cNvGrpSpPr>
              <p:nvPr/>
            </p:nvGrpSpPr>
            <p:grpSpPr bwMode="auto">
              <a:xfrm>
                <a:off x="1509" y="2722"/>
                <a:ext cx="333" cy="173"/>
                <a:chOff x="3477" y="1978"/>
                <a:chExt cx="240" cy="179"/>
              </a:xfrm>
            </p:grpSpPr>
            <p:grpSp>
              <p:nvGrpSpPr>
                <p:cNvPr id="16130" name="Group 375"/>
                <p:cNvGrpSpPr>
                  <a:grpSpLocks/>
                </p:cNvGrpSpPr>
                <p:nvPr/>
              </p:nvGrpSpPr>
              <p:grpSpPr bwMode="auto">
                <a:xfrm>
                  <a:off x="3477" y="1978"/>
                  <a:ext cx="183" cy="80"/>
                  <a:chOff x="1537" y="2990"/>
                  <a:chExt cx="165" cy="328"/>
                </a:xfrm>
              </p:grpSpPr>
              <p:sp>
                <p:nvSpPr>
                  <p:cNvPr id="177528" name="AutoShape 37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54" name="Oval 37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5" name="Oval 37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6" name="Oval 37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7" name="Oval 38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8" name="Oval 38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9" name="Oval 38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0" name="Oval 38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1" name="Oval 38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2" name="Oval 38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3" name="Oval 38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4" name="Oval 38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5" name="Oval 38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6" name="Oval 38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7" name="Oval 39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8" name="Oval 39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69" name="Oval 39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0" name="Oval 39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1" name="Oval 39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2" name="Oval 39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73" name="Oval 39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131" name="Group 397"/>
                <p:cNvGrpSpPr>
                  <a:grpSpLocks/>
                </p:cNvGrpSpPr>
                <p:nvPr/>
              </p:nvGrpSpPr>
              <p:grpSpPr bwMode="auto">
                <a:xfrm>
                  <a:off x="3534" y="2077"/>
                  <a:ext cx="183" cy="80"/>
                  <a:chOff x="1537" y="2990"/>
                  <a:chExt cx="165" cy="328"/>
                </a:xfrm>
              </p:grpSpPr>
              <p:sp>
                <p:nvSpPr>
                  <p:cNvPr id="177550" name="AutoShape 39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33" name="Oval 39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4" name="Oval 40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5" name="Oval 40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6" name="Oval 40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7" name="Oval 40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8" name="Oval 40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39" name="Oval 40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0" name="Oval 40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1" name="Oval 40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2" name="Oval 40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3" name="Oval 40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4" name="Oval 41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5" name="Oval 41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6" name="Oval 41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7" name="Oval 41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8" name="Oval 41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49" name="Oval 41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0" name="Oval 41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1" name="Oval 41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52" name="Oval 41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5" name="Group 419"/>
              <p:cNvGrpSpPr>
                <a:grpSpLocks/>
              </p:cNvGrpSpPr>
              <p:nvPr/>
            </p:nvGrpSpPr>
            <p:grpSpPr bwMode="auto">
              <a:xfrm>
                <a:off x="2542" y="2274"/>
                <a:ext cx="333" cy="173"/>
                <a:chOff x="3477" y="1978"/>
                <a:chExt cx="240" cy="179"/>
              </a:xfrm>
            </p:grpSpPr>
            <p:grpSp>
              <p:nvGrpSpPr>
                <p:cNvPr id="16086" name="Group 420"/>
                <p:cNvGrpSpPr>
                  <a:grpSpLocks/>
                </p:cNvGrpSpPr>
                <p:nvPr/>
              </p:nvGrpSpPr>
              <p:grpSpPr bwMode="auto">
                <a:xfrm>
                  <a:off x="3477" y="1978"/>
                  <a:ext cx="183" cy="80"/>
                  <a:chOff x="1537" y="2990"/>
                  <a:chExt cx="165" cy="328"/>
                </a:xfrm>
              </p:grpSpPr>
              <p:sp>
                <p:nvSpPr>
                  <p:cNvPr id="177573" name="AutoShape 421"/>
                  <p:cNvSpPr>
                    <a:spLocks noChangeArrowheads="1"/>
                  </p:cNvSpPr>
                  <p:nvPr/>
                </p:nvSpPr>
                <p:spPr bwMode="gray">
                  <a:xfrm>
                    <a:off x="1537" y="2990"/>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110" name="Oval 42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1" name="Oval 42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2" name="Oval 42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3" name="Oval 42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4" name="Oval 42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5" name="Oval 42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6" name="Oval 42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7" name="Oval 42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8" name="Oval 43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19" name="Oval 43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0" name="Oval 43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1" name="Oval 43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2" name="Oval 43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3" name="Oval 43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4" name="Oval 43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5" name="Oval 43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6" name="Oval 43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7" name="Oval 43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8" name="Oval 44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29" name="Oval 44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87" name="Group 442"/>
                <p:cNvGrpSpPr>
                  <a:grpSpLocks/>
                </p:cNvGrpSpPr>
                <p:nvPr/>
              </p:nvGrpSpPr>
              <p:grpSpPr bwMode="auto">
                <a:xfrm>
                  <a:off x="3534" y="2077"/>
                  <a:ext cx="183" cy="80"/>
                  <a:chOff x="1537" y="2990"/>
                  <a:chExt cx="165" cy="328"/>
                </a:xfrm>
              </p:grpSpPr>
              <p:sp>
                <p:nvSpPr>
                  <p:cNvPr id="177595" name="AutoShape 44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89" name="Oval 44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0" name="Oval 44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1" name="Oval 44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2" name="Oval 44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3" name="Oval 44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4" name="Oval 44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5" name="Oval 45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6" name="Oval 45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7" name="Oval 45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8" name="Oval 45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99" name="Oval 45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0" name="Oval 45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1" name="Oval 45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2" name="Oval 45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3" name="Oval 45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4" name="Oval 45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5" name="Oval 46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6" name="Oval 46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7" name="Oval 46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108" name="Oval 46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6" name="Group 464"/>
              <p:cNvGrpSpPr>
                <a:grpSpLocks/>
              </p:cNvGrpSpPr>
              <p:nvPr/>
            </p:nvGrpSpPr>
            <p:grpSpPr bwMode="auto">
              <a:xfrm>
                <a:off x="2542" y="3616"/>
                <a:ext cx="333" cy="173"/>
                <a:chOff x="3477" y="1978"/>
                <a:chExt cx="240" cy="179"/>
              </a:xfrm>
            </p:grpSpPr>
            <p:grpSp>
              <p:nvGrpSpPr>
                <p:cNvPr id="16042" name="Group 465"/>
                <p:cNvGrpSpPr>
                  <a:grpSpLocks/>
                </p:cNvGrpSpPr>
                <p:nvPr/>
              </p:nvGrpSpPr>
              <p:grpSpPr bwMode="auto">
                <a:xfrm>
                  <a:off x="3477" y="1978"/>
                  <a:ext cx="183" cy="80"/>
                  <a:chOff x="1537" y="2990"/>
                  <a:chExt cx="165" cy="328"/>
                </a:xfrm>
              </p:grpSpPr>
              <p:sp>
                <p:nvSpPr>
                  <p:cNvPr id="177618" name="AutoShape 46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66" name="Oval 46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7" name="Oval 46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8" name="Oval 46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9" name="Oval 47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0" name="Oval 47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1" name="Oval 47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2" name="Oval 47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3" name="Oval 47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4" name="Oval 47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5" name="Oval 47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6" name="Oval 47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7" name="Oval 47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8" name="Oval 47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79" name="Oval 48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0" name="Oval 48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1" name="Oval 48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2" name="Oval 48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3" name="Oval 48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4" name="Oval 48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85" name="Oval 48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6043" name="Group 487"/>
                <p:cNvGrpSpPr>
                  <a:grpSpLocks/>
                </p:cNvGrpSpPr>
                <p:nvPr/>
              </p:nvGrpSpPr>
              <p:grpSpPr bwMode="auto">
                <a:xfrm>
                  <a:off x="3534" y="2077"/>
                  <a:ext cx="183" cy="80"/>
                  <a:chOff x="1537" y="2990"/>
                  <a:chExt cx="165" cy="328"/>
                </a:xfrm>
              </p:grpSpPr>
              <p:sp>
                <p:nvSpPr>
                  <p:cNvPr id="177640" name="AutoShape 488"/>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45" name="Oval 48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6" name="Oval 49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7" name="Oval 49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8" name="Oval 49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9" name="Oval 49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0" name="Oval 49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1" name="Oval 49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2" name="Oval 49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3" name="Oval 49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4" name="Oval 49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5" name="Oval 49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6" name="Oval 50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7" name="Oval 50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8" name="Oval 50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59" name="Oval 50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0" name="Oval 50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1" name="Oval 50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2" name="Oval 50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3" name="Oval 50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64" name="Oval 50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7" name="Group 509"/>
              <p:cNvGrpSpPr>
                <a:grpSpLocks/>
              </p:cNvGrpSpPr>
              <p:nvPr/>
            </p:nvGrpSpPr>
            <p:grpSpPr bwMode="auto">
              <a:xfrm>
                <a:off x="2542" y="3169"/>
                <a:ext cx="333" cy="173"/>
                <a:chOff x="3477" y="1978"/>
                <a:chExt cx="240" cy="179"/>
              </a:xfrm>
            </p:grpSpPr>
            <p:grpSp>
              <p:nvGrpSpPr>
                <p:cNvPr id="15998" name="Group 510"/>
                <p:cNvGrpSpPr>
                  <a:grpSpLocks/>
                </p:cNvGrpSpPr>
                <p:nvPr/>
              </p:nvGrpSpPr>
              <p:grpSpPr bwMode="auto">
                <a:xfrm>
                  <a:off x="3477" y="1978"/>
                  <a:ext cx="183" cy="80"/>
                  <a:chOff x="1537" y="2990"/>
                  <a:chExt cx="165" cy="328"/>
                </a:xfrm>
              </p:grpSpPr>
              <p:sp>
                <p:nvSpPr>
                  <p:cNvPr id="177663" name="AutoShape 511"/>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22" name="Oval 51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3" name="Oval 51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4" name="Oval 51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5" name="Oval 51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6" name="Oval 51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7" name="Oval 51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8" name="Oval 51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9" name="Oval 51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0" name="Oval 52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1" name="Oval 52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2" name="Oval 52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3" name="Oval 52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4" name="Oval 52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5" name="Oval 52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6" name="Oval 52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7" name="Oval 52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8" name="Oval 52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39" name="Oval 52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0" name="Oval 53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41" name="Oval 53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99" name="Group 532"/>
                <p:cNvGrpSpPr>
                  <a:grpSpLocks/>
                </p:cNvGrpSpPr>
                <p:nvPr/>
              </p:nvGrpSpPr>
              <p:grpSpPr bwMode="auto">
                <a:xfrm>
                  <a:off x="3534" y="2077"/>
                  <a:ext cx="183" cy="80"/>
                  <a:chOff x="1537" y="2990"/>
                  <a:chExt cx="165" cy="328"/>
                </a:xfrm>
              </p:grpSpPr>
              <p:sp>
                <p:nvSpPr>
                  <p:cNvPr id="177685" name="AutoShape 533"/>
                  <p:cNvSpPr>
                    <a:spLocks noChangeArrowheads="1"/>
                  </p:cNvSpPr>
                  <p:nvPr/>
                </p:nvSpPr>
                <p:spPr bwMode="gray">
                  <a:xfrm>
                    <a:off x="1537" y="2991"/>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6001" name="Oval 53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2" name="Oval 53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3" name="Oval 53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4" name="Oval 53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5" name="Oval 53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6" name="Oval 53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7" name="Oval 54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8" name="Oval 54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09" name="Oval 54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0" name="Oval 54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1" name="Oval 54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2" name="Oval 54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3" name="Oval 54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4" name="Oval 54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5" name="Oval 54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6" name="Oval 54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7" name="Oval 55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8" name="Oval 55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19" name="Oval 55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6020" name="Oval 55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8" name="Group 554"/>
              <p:cNvGrpSpPr>
                <a:grpSpLocks/>
              </p:cNvGrpSpPr>
              <p:nvPr/>
            </p:nvGrpSpPr>
            <p:grpSpPr bwMode="auto">
              <a:xfrm>
                <a:off x="2542" y="2722"/>
                <a:ext cx="333" cy="173"/>
                <a:chOff x="3477" y="1978"/>
                <a:chExt cx="240" cy="179"/>
              </a:xfrm>
            </p:grpSpPr>
            <p:grpSp>
              <p:nvGrpSpPr>
                <p:cNvPr id="15954" name="Group 555"/>
                <p:cNvGrpSpPr>
                  <a:grpSpLocks/>
                </p:cNvGrpSpPr>
                <p:nvPr/>
              </p:nvGrpSpPr>
              <p:grpSpPr bwMode="auto">
                <a:xfrm>
                  <a:off x="3477" y="1978"/>
                  <a:ext cx="183" cy="80"/>
                  <a:chOff x="1537" y="2990"/>
                  <a:chExt cx="165" cy="328"/>
                </a:xfrm>
              </p:grpSpPr>
              <p:sp>
                <p:nvSpPr>
                  <p:cNvPr id="177708" name="AutoShape 556"/>
                  <p:cNvSpPr>
                    <a:spLocks noChangeArrowheads="1"/>
                  </p:cNvSpPr>
                  <p:nvPr/>
                </p:nvSpPr>
                <p:spPr bwMode="gray">
                  <a:xfrm>
                    <a:off x="1537" y="2990"/>
                    <a:ext cx="165"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78" name="Oval 55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9" name="Oval 55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0" name="Oval 55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1" name="Oval 56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2" name="Oval 56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3" name="Oval 56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4" name="Oval 56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5" name="Oval 56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6" name="Oval 56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7" name="Oval 56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8" name="Oval 56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89" name="Oval 56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0" name="Oval 56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1" name="Oval 57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2" name="Oval 57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3" name="Oval 57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4" name="Oval 57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5" name="Oval 57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6" name="Oval 57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97" name="Oval 57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955" name="Group 577"/>
                <p:cNvGrpSpPr>
                  <a:grpSpLocks/>
                </p:cNvGrpSpPr>
                <p:nvPr/>
              </p:nvGrpSpPr>
              <p:grpSpPr bwMode="auto">
                <a:xfrm>
                  <a:off x="3534" y="2077"/>
                  <a:ext cx="183" cy="80"/>
                  <a:chOff x="1537" y="2990"/>
                  <a:chExt cx="165" cy="328"/>
                </a:xfrm>
              </p:grpSpPr>
              <p:sp>
                <p:nvSpPr>
                  <p:cNvPr id="177730" name="AutoShape 578"/>
                  <p:cNvSpPr>
                    <a:spLocks noChangeArrowheads="1"/>
                  </p:cNvSpPr>
                  <p:nvPr/>
                </p:nvSpPr>
                <p:spPr bwMode="gray">
                  <a:xfrm>
                    <a:off x="1537" y="3059"/>
                    <a:ext cx="165"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57" name="Oval 57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8" name="Oval 58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9" name="Oval 58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0" name="Oval 58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1" name="Oval 58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2" name="Oval 58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3" name="Oval 58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4" name="Oval 58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5" name="Oval 58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6" name="Oval 58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7" name="Oval 58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8" name="Oval 59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69" name="Oval 59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0" name="Oval 59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1" name="Oval 59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2" name="Oval 59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3" name="Oval 59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4" name="Oval 59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5" name="Oval 59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76" name="Oval 59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29" name="Group 1096"/>
              <p:cNvGrpSpPr>
                <a:grpSpLocks/>
              </p:cNvGrpSpPr>
              <p:nvPr/>
            </p:nvGrpSpPr>
            <p:grpSpPr bwMode="auto">
              <a:xfrm>
                <a:off x="3067" y="2060"/>
                <a:ext cx="589" cy="1928"/>
                <a:chOff x="3067" y="2060"/>
                <a:chExt cx="589" cy="1928"/>
              </a:xfrm>
            </p:grpSpPr>
            <p:grpSp>
              <p:nvGrpSpPr>
                <p:cNvPr id="15810" name="Group 600"/>
                <p:cNvGrpSpPr>
                  <a:grpSpLocks/>
                </p:cNvGrpSpPr>
                <p:nvPr/>
              </p:nvGrpSpPr>
              <p:grpSpPr bwMode="auto">
                <a:xfrm>
                  <a:off x="3067" y="2060"/>
                  <a:ext cx="589" cy="270"/>
                  <a:chOff x="4611" y="1702"/>
                  <a:chExt cx="424" cy="280"/>
                </a:xfrm>
              </p:grpSpPr>
              <p:pic>
                <p:nvPicPr>
                  <p:cNvPr id="15931" name="Picture 60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32" name="Group 602"/>
                  <p:cNvGrpSpPr>
                    <a:grpSpLocks/>
                  </p:cNvGrpSpPr>
                  <p:nvPr/>
                </p:nvGrpSpPr>
                <p:grpSpPr bwMode="auto">
                  <a:xfrm>
                    <a:off x="4611" y="1805"/>
                    <a:ext cx="189" cy="146"/>
                    <a:chOff x="1537" y="2990"/>
                    <a:chExt cx="165" cy="328"/>
                  </a:xfrm>
                </p:grpSpPr>
                <p:sp>
                  <p:nvSpPr>
                    <p:cNvPr id="177755" name="AutoShape 60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34" name="Oval 60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5" name="Oval 60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6" name="Oval 60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7" name="Oval 60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8" name="Oval 60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9" name="Oval 60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0" name="Oval 61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1" name="Oval 61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2" name="Oval 61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3" name="Oval 61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4" name="Oval 61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5" name="Oval 61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6" name="Oval 61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7" name="Oval 61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8" name="Oval 61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49" name="Oval 61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0" name="Oval 62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1" name="Oval 62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2" name="Oval 62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53" name="Oval 62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1" name="Group 624"/>
                <p:cNvGrpSpPr>
                  <a:grpSpLocks/>
                </p:cNvGrpSpPr>
                <p:nvPr/>
              </p:nvGrpSpPr>
              <p:grpSpPr bwMode="auto">
                <a:xfrm>
                  <a:off x="3067" y="2391"/>
                  <a:ext cx="589" cy="271"/>
                  <a:chOff x="4611" y="1702"/>
                  <a:chExt cx="424" cy="280"/>
                </a:xfrm>
              </p:grpSpPr>
              <p:pic>
                <p:nvPicPr>
                  <p:cNvPr id="15908" name="Picture 625"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09" name="Group 626"/>
                  <p:cNvGrpSpPr>
                    <a:grpSpLocks/>
                  </p:cNvGrpSpPr>
                  <p:nvPr/>
                </p:nvGrpSpPr>
                <p:grpSpPr bwMode="auto">
                  <a:xfrm>
                    <a:off x="4611" y="1805"/>
                    <a:ext cx="189" cy="146"/>
                    <a:chOff x="1537" y="2990"/>
                    <a:chExt cx="165" cy="328"/>
                  </a:xfrm>
                </p:grpSpPr>
                <p:sp>
                  <p:nvSpPr>
                    <p:cNvPr id="177779" name="AutoShape 627"/>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911" name="Oval 628"/>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2" name="Oval 629"/>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3" name="Oval 630"/>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4" name="Oval 631"/>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5" name="Oval 632"/>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6" name="Oval 633"/>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7" name="Oval 634"/>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8" name="Oval 635"/>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19" name="Oval 636"/>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0" name="Oval 637"/>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1" name="Oval 638"/>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2" name="Oval 639"/>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3" name="Oval 640"/>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4" name="Oval 641"/>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5" name="Oval 642"/>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6" name="Oval 643"/>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7" name="Oval 644"/>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8" name="Oval 645"/>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29" name="Oval 646"/>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30" name="Oval 647"/>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2" name="Group 648"/>
                <p:cNvGrpSpPr>
                  <a:grpSpLocks/>
                </p:cNvGrpSpPr>
                <p:nvPr/>
              </p:nvGrpSpPr>
              <p:grpSpPr bwMode="auto">
                <a:xfrm>
                  <a:off x="3067" y="2723"/>
                  <a:ext cx="589" cy="270"/>
                  <a:chOff x="4611" y="1702"/>
                  <a:chExt cx="424" cy="280"/>
                </a:xfrm>
              </p:grpSpPr>
              <p:pic>
                <p:nvPicPr>
                  <p:cNvPr id="15885" name="Picture 649"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86" name="Group 650"/>
                  <p:cNvGrpSpPr>
                    <a:grpSpLocks/>
                  </p:cNvGrpSpPr>
                  <p:nvPr/>
                </p:nvGrpSpPr>
                <p:grpSpPr bwMode="auto">
                  <a:xfrm>
                    <a:off x="4611" y="1805"/>
                    <a:ext cx="189" cy="146"/>
                    <a:chOff x="1537" y="2990"/>
                    <a:chExt cx="165" cy="328"/>
                  </a:xfrm>
                </p:grpSpPr>
                <p:sp>
                  <p:nvSpPr>
                    <p:cNvPr id="177803" name="AutoShape 651"/>
                    <p:cNvSpPr>
                      <a:spLocks noChangeArrowheads="1"/>
                    </p:cNvSpPr>
                    <p:nvPr/>
                  </p:nvSpPr>
                  <p:spPr bwMode="gray">
                    <a:xfrm>
                      <a:off x="1537" y="2989"/>
                      <a:ext cx="165" cy="328"/>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88" name="Oval 652"/>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9" name="Oval 653"/>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0" name="Oval 654"/>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1" name="Oval 655"/>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2" name="Oval 656"/>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3" name="Oval 657"/>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4" name="Oval 658"/>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5" name="Oval 659"/>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6" name="Oval 660"/>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7" name="Oval 661"/>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8" name="Oval 662"/>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99" name="Oval 663"/>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0" name="Oval 664"/>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1" name="Oval 665"/>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2" name="Oval 666"/>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3" name="Oval 667"/>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4" name="Oval 668"/>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5" name="Oval 669"/>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6" name="Oval 670"/>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907" name="Oval 671"/>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3" name="Group 672"/>
                <p:cNvGrpSpPr>
                  <a:grpSpLocks/>
                </p:cNvGrpSpPr>
                <p:nvPr/>
              </p:nvGrpSpPr>
              <p:grpSpPr bwMode="auto">
                <a:xfrm>
                  <a:off x="3067" y="3054"/>
                  <a:ext cx="589" cy="270"/>
                  <a:chOff x="4611" y="1702"/>
                  <a:chExt cx="424" cy="280"/>
                </a:xfrm>
              </p:grpSpPr>
              <p:pic>
                <p:nvPicPr>
                  <p:cNvPr id="15862" name="Picture 673"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63" name="Group 674"/>
                  <p:cNvGrpSpPr>
                    <a:grpSpLocks/>
                  </p:cNvGrpSpPr>
                  <p:nvPr/>
                </p:nvGrpSpPr>
                <p:grpSpPr bwMode="auto">
                  <a:xfrm>
                    <a:off x="4611" y="1805"/>
                    <a:ext cx="189" cy="146"/>
                    <a:chOff x="1537" y="2990"/>
                    <a:chExt cx="165" cy="328"/>
                  </a:xfrm>
                </p:grpSpPr>
                <p:sp>
                  <p:nvSpPr>
                    <p:cNvPr id="177827" name="AutoShape 675"/>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65" name="Oval 676"/>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6" name="Oval 677"/>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7" name="Oval 678"/>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8" name="Oval 679"/>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9" name="Oval 680"/>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0" name="Oval 681"/>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1" name="Oval 682"/>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2" name="Oval 683"/>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3" name="Oval 684"/>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4" name="Oval 685"/>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5" name="Oval 686"/>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6" name="Oval 687"/>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7" name="Oval 688"/>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8" name="Oval 689"/>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79" name="Oval 690"/>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0" name="Oval 691"/>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1" name="Oval 692"/>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2" name="Oval 693"/>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3" name="Oval 694"/>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84" name="Oval 695"/>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4" name="Group 696"/>
                <p:cNvGrpSpPr>
                  <a:grpSpLocks/>
                </p:cNvGrpSpPr>
                <p:nvPr/>
              </p:nvGrpSpPr>
              <p:grpSpPr bwMode="auto">
                <a:xfrm>
                  <a:off x="3067" y="3385"/>
                  <a:ext cx="589" cy="271"/>
                  <a:chOff x="4611" y="1702"/>
                  <a:chExt cx="424" cy="280"/>
                </a:xfrm>
              </p:grpSpPr>
              <p:pic>
                <p:nvPicPr>
                  <p:cNvPr id="15839" name="Picture 697"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40" name="Group 698"/>
                  <p:cNvGrpSpPr>
                    <a:grpSpLocks/>
                  </p:cNvGrpSpPr>
                  <p:nvPr/>
                </p:nvGrpSpPr>
                <p:grpSpPr bwMode="auto">
                  <a:xfrm>
                    <a:off x="4611" y="1805"/>
                    <a:ext cx="189" cy="146"/>
                    <a:chOff x="1537" y="2990"/>
                    <a:chExt cx="165" cy="328"/>
                  </a:xfrm>
                </p:grpSpPr>
                <p:sp>
                  <p:nvSpPr>
                    <p:cNvPr id="177851" name="AutoShape 699"/>
                    <p:cNvSpPr>
                      <a:spLocks noChangeArrowheads="1"/>
                    </p:cNvSpPr>
                    <p:nvPr/>
                  </p:nvSpPr>
                  <p:spPr bwMode="gray">
                    <a:xfrm>
                      <a:off x="1537" y="2991"/>
                      <a:ext cx="165" cy="327"/>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42" name="Oval 700"/>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3" name="Oval 701"/>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4" name="Oval 702"/>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5" name="Oval 703"/>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6" name="Oval 704"/>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7" name="Oval 705"/>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8" name="Oval 706"/>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49" name="Oval 707"/>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0" name="Oval 708"/>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1" name="Oval 709"/>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2" name="Oval 710"/>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3" name="Oval 711"/>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4" name="Oval 712"/>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5" name="Oval 713"/>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6" name="Oval 714"/>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7" name="Oval 715"/>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8" name="Oval 716"/>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59" name="Oval 717"/>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0" name="Oval 718"/>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61" name="Oval 719"/>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815" name="Group 720"/>
                <p:cNvGrpSpPr>
                  <a:grpSpLocks/>
                </p:cNvGrpSpPr>
                <p:nvPr/>
              </p:nvGrpSpPr>
              <p:grpSpPr bwMode="auto">
                <a:xfrm>
                  <a:off x="3067" y="3718"/>
                  <a:ext cx="589" cy="270"/>
                  <a:chOff x="4611" y="1702"/>
                  <a:chExt cx="424" cy="280"/>
                </a:xfrm>
              </p:grpSpPr>
              <p:pic>
                <p:nvPicPr>
                  <p:cNvPr id="15816" name="Picture 721" descr="images"/>
                  <p:cNvPicPr>
                    <a:picLocks noChangeAspect="1" noChangeArrowheads="1"/>
                  </p:cNvPicPr>
                  <p:nvPr/>
                </p:nvPicPr>
                <p:blipFill>
                  <a:blip r:embed="rId7">
                    <a:lum bright="30000"/>
                    <a:extLst>
                      <a:ext uri="{28A0092B-C50C-407E-A947-70E740481C1C}">
                        <a14:useLocalDpi xmlns:a14="http://schemas.microsoft.com/office/drawing/2010/main" val="0"/>
                      </a:ext>
                    </a:extLst>
                  </a:blip>
                  <a:srcRect/>
                  <a:stretch>
                    <a:fillRect/>
                  </a:stretch>
                </p:blipFill>
                <p:spPr bwMode="gray">
                  <a:xfrm>
                    <a:off x="4847" y="1702"/>
                    <a:ext cx="1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17" name="Group 722"/>
                  <p:cNvGrpSpPr>
                    <a:grpSpLocks/>
                  </p:cNvGrpSpPr>
                  <p:nvPr/>
                </p:nvGrpSpPr>
                <p:grpSpPr bwMode="auto">
                  <a:xfrm>
                    <a:off x="4611" y="1805"/>
                    <a:ext cx="189" cy="146"/>
                    <a:chOff x="1537" y="2990"/>
                    <a:chExt cx="165" cy="328"/>
                  </a:xfrm>
                </p:grpSpPr>
                <p:sp>
                  <p:nvSpPr>
                    <p:cNvPr id="177875" name="AutoShape 723"/>
                    <p:cNvSpPr>
                      <a:spLocks noChangeArrowheads="1"/>
                    </p:cNvSpPr>
                    <p:nvPr/>
                  </p:nvSpPr>
                  <p:spPr bwMode="gray">
                    <a:xfrm>
                      <a:off x="1537" y="2989"/>
                      <a:ext cx="165" cy="329"/>
                    </a:xfrm>
                    <a:prstGeom prst="cube">
                      <a:avLst>
                        <a:gd name="adj" fmla="val 21625"/>
                      </a:avLst>
                    </a:prstGeom>
                    <a:solidFill>
                      <a:srgbClr val="FFCCCC"/>
                    </a:solidFill>
                    <a:ln w="6350">
                      <a:solidFill>
                        <a:schemeClr val="folHlink"/>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819" name="Oval 724"/>
                    <p:cNvSpPr>
                      <a:spLocks noChangeArrowheads="1"/>
                    </p:cNvSpPr>
                    <p:nvPr/>
                  </p:nvSpPr>
                  <p:spPr bwMode="gray">
                    <a:xfrm>
                      <a:off x="1558"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0" name="Oval 725"/>
                    <p:cNvSpPr>
                      <a:spLocks noChangeArrowheads="1"/>
                    </p:cNvSpPr>
                    <p:nvPr/>
                  </p:nvSpPr>
                  <p:spPr bwMode="gray">
                    <a:xfrm>
                      <a:off x="1577" y="3289"/>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1" name="Oval 726"/>
                    <p:cNvSpPr>
                      <a:spLocks noChangeArrowheads="1"/>
                    </p:cNvSpPr>
                    <p:nvPr/>
                  </p:nvSpPr>
                  <p:spPr bwMode="gray">
                    <a:xfrm>
                      <a:off x="1596"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2" name="Oval 727"/>
                    <p:cNvSpPr>
                      <a:spLocks noChangeArrowheads="1"/>
                    </p:cNvSpPr>
                    <p:nvPr/>
                  </p:nvSpPr>
                  <p:spPr bwMode="gray">
                    <a:xfrm>
                      <a:off x="1615"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3" name="Oval 728"/>
                    <p:cNvSpPr>
                      <a:spLocks noChangeArrowheads="1"/>
                    </p:cNvSpPr>
                    <p:nvPr/>
                  </p:nvSpPr>
                  <p:spPr bwMode="gray">
                    <a:xfrm>
                      <a:off x="1634" y="3289"/>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4" name="Oval 729"/>
                    <p:cNvSpPr>
                      <a:spLocks noChangeArrowheads="1"/>
                    </p:cNvSpPr>
                    <p:nvPr/>
                  </p:nvSpPr>
                  <p:spPr bwMode="gray">
                    <a:xfrm>
                      <a:off x="1558"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5" name="Oval 730"/>
                    <p:cNvSpPr>
                      <a:spLocks noChangeArrowheads="1"/>
                    </p:cNvSpPr>
                    <p:nvPr/>
                  </p:nvSpPr>
                  <p:spPr bwMode="gray">
                    <a:xfrm>
                      <a:off x="1577" y="3268"/>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6" name="Oval 731"/>
                    <p:cNvSpPr>
                      <a:spLocks noChangeArrowheads="1"/>
                    </p:cNvSpPr>
                    <p:nvPr/>
                  </p:nvSpPr>
                  <p:spPr bwMode="gray">
                    <a:xfrm>
                      <a:off x="1596"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7" name="Oval 732"/>
                    <p:cNvSpPr>
                      <a:spLocks noChangeArrowheads="1"/>
                    </p:cNvSpPr>
                    <p:nvPr/>
                  </p:nvSpPr>
                  <p:spPr bwMode="gray">
                    <a:xfrm>
                      <a:off x="1615"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8" name="Oval 733"/>
                    <p:cNvSpPr>
                      <a:spLocks noChangeArrowheads="1"/>
                    </p:cNvSpPr>
                    <p:nvPr/>
                  </p:nvSpPr>
                  <p:spPr bwMode="gray">
                    <a:xfrm>
                      <a:off x="1634" y="3268"/>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29" name="Oval 734"/>
                    <p:cNvSpPr>
                      <a:spLocks noChangeArrowheads="1"/>
                    </p:cNvSpPr>
                    <p:nvPr/>
                  </p:nvSpPr>
                  <p:spPr bwMode="gray">
                    <a:xfrm>
                      <a:off x="1558"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0" name="Oval 735"/>
                    <p:cNvSpPr>
                      <a:spLocks noChangeArrowheads="1"/>
                    </p:cNvSpPr>
                    <p:nvPr/>
                  </p:nvSpPr>
                  <p:spPr bwMode="gray">
                    <a:xfrm>
                      <a:off x="1577" y="3247"/>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1" name="Oval 736"/>
                    <p:cNvSpPr>
                      <a:spLocks noChangeArrowheads="1"/>
                    </p:cNvSpPr>
                    <p:nvPr/>
                  </p:nvSpPr>
                  <p:spPr bwMode="gray">
                    <a:xfrm>
                      <a:off x="1596"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2" name="Oval 737"/>
                    <p:cNvSpPr>
                      <a:spLocks noChangeArrowheads="1"/>
                    </p:cNvSpPr>
                    <p:nvPr/>
                  </p:nvSpPr>
                  <p:spPr bwMode="gray">
                    <a:xfrm>
                      <a:off x="1615"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3" name="Oval 738"/>
                    <p:cNvSpPr>
                      <a:spLocks noChangeArrowheads="1"/>
                    </p:cNvSpPr>
                    <p:nvPr/>
                  </p:nvSpPr>
                  <p:spPr bwMode="gray">
                    <a:xfrm>
                      <a:off x="1634" y="3247"/>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4" name="Oval 739"/>
                    <p:cNvSpPr>
                      <a:spLocks noChangeArrowheads="1"/>
                    </p:cNvSpPr>
                    <p:nvPr/>
                  </p:nvSpPr>
                  <p:spPr bwMode="gray">
                    <a:xfrm>
                      <a:off x="1558"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5" name="Oval 740"/>
                    <p:cNvSpPr>
                      <a:spLocks noChangeArrowheads="1"/>
                    </p:cNvSpPr>
                    <p:nvPr/>
                  </p:nvSpPr>
                  <p:spPr bwMode="gray">
                    <a:xfrm>
                      <a:off x="1577" y="3226"/>
                      <a:ext cx="12"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6" name="Oval 741"/>
                    <p:cNvSpPr>
                      <a:spLocks noChangeArrowheads="1"/>
                    </p:cNvSpPr>
                    <p:nvPr/>
                  </p:nvSpPr>
                  <p:spPr bwMode="gray">
                    <a:xfrm>
                      <a:off x="1596"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7" name="Oval 742"/>
                    <p:cNvSpPr>
                      <a:spLocks noChangeArrowheads="1"/>
                    </p:cNvSpPr>
                    <p:nvPr/>
                  </p:nvSpPr>
                  <p:spPr bwMode="gray">
                    <a:xfrm>
                      <a:off x="1615"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38" name="Oval 743"/>
                    <p:cNvSpPr>
                      <a:spLocks noChangeArrowheads="1"/>
                    </p:cNvSpPr>
                    <p:nvPr/>
                  </p:nvSpPr>
                  <p:spPr bwMode="gray">
                    <a:xfrm>
                      <a:off x="1634" y="3226"/>
                      <a:ext cx="13" cy="14"/>
                    </a:xfrm>
                    <a:prstGeom prst="ellipse">
                      <a:avLst/>
                    </a:prstGeom>
                    <a:solidFill>
                      <a:srgbClr val="FFCCCC"/>
                    </a:solidFill>
                    <a:ln w="6350">
                      <a:solidFill>
                        <a:srgbClr val="9999FF"/>
                      </a:solidFill>
                      <a:round/>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nvGrpSpPr>
              <p:cNvPr id="15630" name="Group 744"/>
              <p:cNvGrpSpPr>
                <a:grpSpLocks/>
              </p:cNvGrpSpPr>
              <p:nvPr/>
            </p:nvGrpSpPr>
            <p:grpSpPr bwMode="auto">
              <a:xfrm>
                <a:off x="3808" y="2274"/>
                <a:ext cx="334" cy="173"/>
                <a:chOff x="3477" y="1978"/>
                <a:chExt cx="240" cy="179"/>
              </a:xfrm>
            </p:grpSpPr>
            <p:grpSp>
              <p:nvGrpSpPr>
                <p:cNvPr id="15766" name="Group 745"/>
                <p:cNvGrpSpPr>
                  <a:grpSpLocks/>
                </p:cNvGrpSpPr>
                <p:nvPr/>
              </p:nvGrpSpPr>
              <p:grpSpPr bwMode="auto">
                <a:xfrm>
                  <a:off x="3477" y="1978"/>
                  <a:ext cx="183" cy="80"/>
                  <a:chOff x="1537" y="2990"/>
                  <a:chExt cx="165" cy="328"/>
                </a:xfrm>
              </p:grpSpPr>
              <p:sp>
                <p:nvSpPr>
                  <p:cNvPr id="177898" name="AutoShape 746"/>
                  <p:cNvSpPr>
                    <a:spLocks noChangeArrowheads="1"/>
                  </p:cNvSpPr>
                  <p:nvPr/>
                </p:nvSpPr>
                <p:spPr bwMode="gray">
                  <a:xfrm>
                    <a:off x="1537" y="2990"/>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90" name="Oval 74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1" name="Oval 74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2" name="Oval 74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3" name="Oval 75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4" name="Oval 75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5" name="Oval 75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6" name="Oval 75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7" name="Oval 75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8" name="Oval 75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99" name="Oval 75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0" name="Oval 75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1" name="Oval 75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2" name="Oval 75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3" name="Oval 76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4" name="Oval 76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5" name="Oval 76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6" name="Oval 76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7" name="Oval 76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8" name="Oval 76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809" name="Oval 76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67" name="Group 767"/>
                <p:cNvGrpSpPr>
                  <a:grpSpLocks/>
                </p:cNvGrpSpPr>
                <p:nvPr/>
              </p:nvGrpSpPr>
              <p:grpSpPr bwMode="auto">
                <a:xfrm>
                  <a:off x="3534" y="2077"/>
                  <a:ext cx="183" cy="80"/>
                  <a:chOff x="1537" y="2990"/>
                  <a:chExt cx="165" cy="328"/>
                </a:xfrm>
              </p:grpSpPr>
              <p:sp>
                <p:nvSpPr>
                  <p:cNvPr id="177920" name="AutoShape 76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69" name="Oval 76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0" name="Oval 77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1" name="Oval 77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2" name="Oval 77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3" name="Oval 77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4" name="Oval 77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5" name="Oval 77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6" name="Oval 77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7" name="Oval 77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8" name="Oval 77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79" name="Oval 77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0" name="Oval 78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1" name="Oval 78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2" name="Oval 78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3" name="Oval 78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4" name="Oval 78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5" name="Oval 78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6" name="Oval 78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7" name="Oval 78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88" name="Oval 78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1" name="Group 789"/>
              <p:cNvGrpSpPr>
                <a:grpSpLocks/>
              </p:cNvGrpSpPr>
              <p:nvPr/>
            </p:nvGrpSpPr>
            <p:grpSpPr bwMode="auto">
              <a:xfrm>
                <a:off x="3808" y="3616"/>
                <a:ext cx="334" cy="173"/>
                <a:chOff x="3477" y="1978"/>
                <a:chExt cx="240" cy="179"/>
              </a:xfrm>
            </p:grpSpPr>
            <p:grpSp>
              <p:nvGrpSpPr>
                <p:cNvPr id="15722" name="Group 790"/>
                <p:cNvGrpSpPr>
                  <a:grpSpLocks/>
                </p:cNvGrpSpPr>
                <p:nvPr/>
              </p:nvGrpSpPr>
              <p:grpSpPr bwMode="auto">
                <a:xfrm>
                  <a:off x="3477" y="1978"/>
                  <a:ext cx="183" cy="80"/>
                  <a:chOff x="1537" y="2990"/>
                  <a:chExt cx="165" cy="328"/>
                </a:xfrm>
              </p:grpSpPr>
              <p:sp>
                <p:nvSpPr>
                  <p:cNvPr id="177943" name="AutoShape 79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46" name="Oval 79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7" name="Oval 79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8" name="Oval 79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9" name="Oval 79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0" name="Oval 79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1" name="Oval 79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2" name="Oval 79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3" name="Oval 79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4" name="Oval 80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5" name="Oval 80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6" name="Oval 80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7" name="Oval 80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8" name="Oval 80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59" name="Oval 80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0" name="Oval 80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1" name="Oval 80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2" name="Oval 80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3" name="Oval 80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4" name="Oval 81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65" name="Oval 81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723" name="Group 812"/>
                <p:cNvGrpSpPr>
                  <a:grpSpLocks/>
                </p:cNvGrpSpPr>
                <p:nvPr/>
              </p:nvGrpSpPr>
              <p:grpSpPr bwMode="auto">
                <a:xfrm>
                  <a:off x="3534" y="2077"/>
                  <a:ext cx="183" cy="80"/>
                  <a:chOff x="1537" y="2990"/>
                  <a:chExt cx="165" cy="328"/>
                </a:xfrm>
              </p:grpSpPr>
              <p:sp>
                <p:nvSpPr>
                  <p:cNvPr id="177965" name="AutoShape 813"/>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25" name="Oval 81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6" name="Oval 81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7" name="Oval 81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8" name="Oval 81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9" name="Oval 81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0" name="Oval 81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1" name="Oval 82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2" name="Oval 82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3" name="Oval 82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4" name="Oval 82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5" name="Oval 82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6" name="Oval 82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7" name="Oval 82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8" name="Oval 82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39" name="Oval 82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0" name="Oval 82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1" name="Oval 83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2" name="Oval 83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3" name="Oval 83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44" name="Oval 83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2" name="Group 834"/>
              <p:cNvGrpSpPr>
                <a:grpSpLocks/>
              </p:cNvGrpSpPr>
              <p:nvPr/>
            </p:nvGrpSpPr>
            <p:grpSpPr bwMode="auto">
              <a:xfrm>
                <a:off x="3808" y="3169"/>
                <a:ext cx="334" cy="173"/>
                <a:chOff x="3477" y="1978"/>
                <a:chExt cx="240" cy="179"/>
              </a:xfrm>
            </p:grpSpPr>
            <p:grpSp>
              <p:nvGrpSpPr>
                <p:cNvPr id="15678" name="Group 835"/>
                <p:cNvGrpSpPr>
                  <a:grpSpLocks/>
                </p:cNvGrpSpPr>
                <p:nvPr/>
              </p:nvGrpSpPr>
              <p:grpSpPr bwMode="auto">
                <a:xfrm>
                  <a:off x="3477" y="1978"/>
                  <a:ext cx="183" cy="80"/>
                  <a:chOff x="1537" y="2990"/>
                  <a:chExt cx="165" cy="328"/>
                </a:xfrm>
              </p:grpSpPr>
              <p:sp>
                <p:nvSpPr>
                  <p:cNvPr id="177988" name="AutoShape 836"/>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702" name="Oval 837"/>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3" name="Oval 838"/>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4" name="Oval 839"/>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5" name="Oval 840"/>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6" name="Oval 841"/>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7" name="Oval 842"/>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8" name="Oval 843"/>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9" name="Oval 844"/>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0" name="Oval 845"/>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1" name="Oval 846"/>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2" name="Oval 847"/>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3" name="Oval 848"/>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4" name="Oval 849"/>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5" name="Oval 850"/>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6" name="Oval 851"/>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7" name="Oval 852"/>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8" name="Oval 853"/>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19" name="Oval 854"/>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0" name="Oval 855"/>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21" name="Oval 856"/>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79" name="Group 857"/>
                <p:cNvGrpSpPr>
                  <a:grpSpLocks/>
                </p:cNvGrpSpPr>
                <p:nvPr/>
              </p:nvGrpSpPr>
              <p:grpSpPr bwMode="auto">
                <a:xfrm>
                  <a:off x="3534" y="2077"/>
                  <a:ext cx="183" cy="80"/>
                  <a:chOff x="1537" y="2990"/>
                  <a:chExt cx="165" cy="328"/>
                </a:xfrm>
              </p:grpSpPr>
              <p:sp>
                <p:nvSpPr>
                  <p:cNvPr id="178010" name="AutoShape 858"/>
                  <p:cNvSpPr>
                    <a:spLocks noChangeArrowheads="1"/>
                  </p:cNvSpPr>
                  <p:nvPr/>
                </p:nvSpPr>
                <p:spPr bwMode="gray">
                  <a:xfrm>
                    <a:off x="1537" y="2991"/>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81" name="Oval 859"/>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2" name="Oval 860"/>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3" name="Oval 861"/>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4" name="Oval 862"/>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5" name="Oval 863"/>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6" name="Oval 864"/>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7" name="Oval 865"/>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8" name="Oval 866"/>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89" name="Oval 867"/>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0" name="Oval 868"/>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1" name="Oval 869"/>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2" name="Oval 870"/>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3" name="Oval 871"/>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4" name="Oval 872"/>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5" name="Oval 873"/>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6" name="Oval 874"/>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7" name="Oval 875"/>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8" name="Oval 876"/>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99" name="Oval 877"/>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700" name="Oval 878"/>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nvGrpSpPr>
              <p:cNvPr id="15633" name="Group 879"/>
              <p:cNvGrpSpPr>
                <a:grpSpLocks/>
              </p:cNvGrpSpPr>
              <p:nvPr/>
            </p:nvGrpSpPr>
            <p:grpSpPr bwMode="auto">
              <a:xfrm>
                <a:off x="3808" y="2722"/>
                <a:ext cx="334" cy="173"/>
                <a:chOff x="3477" y="1978"/>
                <a:chExt cx="240" cy="179"/>
              </a:xfrm>
            </p:grpSpPr>
            <p:grpSp>
              <p:nvGrpSpPr>
                <p:cNvPr id="15634" name="Group 880"/>
                <p:cNvGrpSpPr>
                  <a:grpSpLocks/>
                </p:cNvGrpSpPr>
                <p:nvPr/>
              </p:nvGrpSpPr>
              <p:grpSpPr bwMode="auto">
                <a:xfrm>
                  <a:off x="3477" y="1978"/>
                  <a:ext cx="183" cy="80"/>
                  <a:chOff x="1537" y="2990"/>
                  <a:chExt cx="165" cy="328"/>
                </a:xfrm>
              </p:grpSpPr>
              <p:sp>
                <p:nvSpPr>
                  <p:cNvPr id="178033" name="AutoShape 881"/>
                  <p:cNvSpPr>
                    <a:spLocks noChangeArrowheads="1"/>
                  </p:cNvSpPr>
                  <p:nvPr/>
                </p:nvSpPr>
                <p:spPr bwMode="gray">
                  <a:xfrm>
                    <a:off x="1537" y="2990"/>
                    <a:ext cx="167" cy="327"/>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58" name="Oval 882"/>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9" name="Oval 883"/>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0" name="Oval 884"/>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1" name="Oval 885"/>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2" name="Oval 886"/>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3" name="Oval 887"/>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4" name="Oval 888"/>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5" name="Oval 889"/>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6" name="Oval 890"/>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7" name="Oval 891"/>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8" name="Oval 892"/>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69" name="Oval 893"/>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0" name="Oval 894"/>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1" name="Oval 895"/>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2" name="Oval 896"/>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3" name="Oval 897"/>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4" name="Oval 898"/>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5" name="Oval 899"/>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6" name="Oval 900"/>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77" name="Oval 901"/>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nvGrpSpPr>
                <p:cNvPr id="15635" name="Group 902"/>
                <p:cNvGrpSpPr>
                  <a:grpSpLocks/>
                </p:cNvGrpSpPr>
                <p:nvPr/>
              </p:nvGrpSpPr>
              <p:grpSpPr bwMode="auto">
                <a:xfrm>
                  <a:off x="3534" y="2077"/>
                  <a:ext cx="183" cy="80"/>
                  <a:chOff x="1537" y="2990"/>
                  <a:chExt cx="165" cy="328"/>
                </a:xfrm>
              </p:grpSpPr>
              <p:sp>
                <p:nvSpPr>
                  <p:cNvPr id="178055" name="AutoShape 903"/>
                  <p:cNvSpPr>
                    <a:spLocks noChangeArrowheads="1"/>
                  </p:cNvSpPr>
                  <p:nvPr/>
                </p:nvSpPr>
                <p:spPr bwMode="gray">
                  <a:xfrm>
                    <a:off x="1537" y="3059"/>
                    <a:ext cx="167" cy="259"/>
                  </a:xfrm>
                  <a:prstGeom prst="cube">
                    <a:avLst>
                      <a:gd name="adj" fmla="val 21625"/>
                    </a:avLst>
                  </a:prstGeom>
                  <a:solidFill>
                    <a:srgbClr val="FFFFCC"/>
                  </a:solidFill>
                  <a:ln w="6350">
                    <a:solidFill>
                      <a:srgbClr val="333333"/>
                    </a:solidFill>
                    <a:miter lim="800000"/>
                    <a:headEnd/>
                    <a:tailEnd/>
                  </a:ln>
                  <a:effectLst/>
                </p:spPr>
                <p:txBody>
                  <a:bodyPr wrap="none" anchor="ctr"/>
                  <a:lstStyle/>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a:p>
                    <a:pPr algn="ctr">
                      <a:lnSpc>
                        <a:spcPct val="80000"/>
                      </a:lnSpc>
                      <a:defRPr/>
                    </a:pPr>
                    <a:endParaRPr lang="en-US" altLang="ja-JP" sz="1000" dirty="0">
                      <a:solidFill>
                        <a:schemeClr val="bg1"/>
                      </a:solidFill>
                      <a:effectLst>
                        <a:outerShdw blurRad="38100" dist="38100" dir="2700000" algn="tl">
                          <a:srgbClr val="000000"/>
                        </a:outerShdw>
                      </a:effectLst>
                      <a:ea typeface="ＭＳ Ｐゴシック" pitchFamily="50" charset="-128"/>
                    </a:endParaRPr>
                  </a:p>
                </p:txBody>
              </p:sp>
              <p:sp>
                <p:nvSpPr>
                  <p:cNvPr id="15637" name="Oval 904"/>
                  <p:cNvSpPr>
                    <a:spLocks noChangeArrowheads="1"/>
                  </p:cNvSpPr>
                  <p:nvPr/>
                </p:nvSpPr>
                <p:spPr bwMode="gray">
                  <a:xfrm>
                    <a:off x="1558"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8" name="Oval 905"/>
                  <p:cNvSpPr>
                    <a:spLocks noChangeArrowheads="1"/>
                  </p:cNvSpPr>
                  <p:nvPr/>
                </p:nvSpPr>
                <p:spPr bwMode="gray">
                  <a:xfrm>
                    <a:off x="1577" y="3289"/>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39" name="Oval 906"/>
                  <p:cNvSpPr>
                    <a:spLocks noChangeArrowheads="1"/>
                  </p:cNvSpPr>
                  <p:nvPr/>
                </p:nvSpPr>
                <p:spPr bwMode="gray">
                  <a:xfrm>
                    <a:off x="1596"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0" name="Oval 907"/>
                  <p:cNvSpPr>
                    <a:spLocks noChangeArrowheads="1"/>
                  </p:cNvSpPr>
                  <p:nvPr/>
                </p:nvSpPr>
                <p:spPr bwMode="gray">
                  <a:xfrm>
                    <a:off x="1615"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1" name="Oval 908"/>
                  <p:cNvSpPr>
                    <a:spLocks noChangeArrowheads="1"/>
                  </p:cNvSpPr>
                  <p:nvPr/>
                </p:nvSpPr>
                <p:spPr bwMode="gray">
                  <a:xfrm>
                    <a:off x="1634" y="3289"/>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2" name="Oval 909"/>
                  <p:cNvSpPr>
                    <a:spLocks noChangeArrowheads="1"/>
                  </p:cNvSpPr>
                  <p:nvPr/>
                </p:nvSpPr>
                <p:spPr bwMode="gray">
                  <a:xfrm>
                    <a:off x="1558"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3" name="Oval 910"/>
                  <p:cNvSpPr>
                    <a:spLocks noChangeArrowheads="1"/>
                  </p:cNvSpPr>
                  <p:nvPr/>
                </p:nvSpPr>
                <p:spPr bwMode="gray">
                  <a:xfrm>
                    <a:off x="1577" y="3268"/>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4" name="Oval 911"/>
                  <p:cNvSpPr>
                    <a:spLocks noChangeArrowheads="1"/>
                  </p:cNvSpPr>
                  <p:nvPr/>
                </p:nvSpPr>
                <p:spPr bwMode="gray">
                  <a:xfrm>
                    <a:off x="1596"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5" name="Oval 912"/>
                  <p:cNvSpPr>
                    <a:spLocks noChangeArrowheads="1"/>
                  </p:cNvSpPr>
                  <p:nvPr/>
                </p:nvSpPr>
                <p:spPr bwMode="gray">
                  <a:xfrm>
                    <a:off x="1615"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6" name="Oval 913"/>
                  <p:cNvSpPr>
                    <a:spLocks noChangeArrowheads="1"/>
                  </p:cNvSpPr>
                  <p:nvPr/>
                </p:nvSpPr>
                <p:spPr bwMode="gray">
                  <a:xfrm>
                    <a:off x="1634" y="3268"/>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7" name="Oval 914"/>
                  <p:cNvSpPr>
                    <a:spLocks noChangeArrowheads="1"/>
                  </p:cNvSpPr>
                  <p:nvPr/>
                </p:nvSpPr>
                <p:spPr bwMode="gray">
                  <a:xfrm>
                    <a:off x="1558"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8" name="Oval 915"/>
                  <p:cNvSpPr>
                    <a:spLocks noChangeArrowheads="1"/>
                  </p:cNvSpPr>
                  <p:nvPr/>
                </p:nvSpPr>
                <p:spPr bwMode="gray">
                  <a:xfrm>
                    <a:off x="1577" y="3247"/>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49" name="Oval 916"/>
                  <p:cNvSpPr>
                    <a:spLocks noChangeArrowheads="1"/>
                  </p:cNvSpPr>
                  <p:nvPr/>
                </p:nvSpPr>
                <p:spPr bwMode="gray">
                  <a:xfrm>
                    <a:off x="1596"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0" name="Oval 917"/>
                  <p:cNvSpPr>
                    <a:spLocks noChangeArrowheads="1"/>
                  </p:cNvSpPr>
                  <p:nvPr/>
                </p:nvSpPr>
                <p:spPr bwMode="gray">
                  <a:xfrm>
                    <a:off x="1615"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1" name="Oval 918"/>
                  <p:cNvSpPr>
                    <a:spLocks noChangeArrowheads="1"/>
                  </p:cNvSpPr>
                  <p:nvPr/>
                </p:nvSpPr>
                <p:spPr bwMode="gray">
                  <a:xfrm>
                    <a:off x="1634" y="3247"/>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2" name="Oval 919"/>
                  <p:cNvSpPr>
                    <a:spLocks noChangeArrowheads="1"/>
                  </p:cNvSpPr>
                  <p:nvPr/>
                </p:nvSpPr>
                <p:spPr bwMode="gray">
                  <a:xfrm>
                    <a:off x="1558"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3" name="Oval 920"/>
                  <p:cNvSpPr>
                    <a:spLocks noChangeArrowheads="1"/>
                  </p:cNvSpPr>
                  <p:nvPr/>
                </p:nvSpPr>
                <p:spPr bwMode="gray">
                  <a:xfrm>
                    <a:off x="1577" y="3226"/>
                    <a:ext cx="12"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4" name="Oval 921"/>
                  <p:cNvSpPr>
                    <a:spLocks noChangeArrowheads="1"/>
                  </p:cNvSpPr>
                  <p:nvPr/>
                </p:nvSpPr>
                <p:spPr bwMode="gray">
                  <a:xfrm>
                    <a:off x="1596"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5" name="Oval 922"/>
                  <p:cNvSpPr>
                    <a:spLocks noChangeArrowheads="1"/>
                  </p:cNvSpPr>
                  <p:nvPr/>
                </p:nvSpPr>
                <p:spPr bwMode="gray">
                  <a:xfrm>
                    <a:off x="1615"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656" name="Oval 923"/>
                  <p:cNvSpPr>
                    <a:spLocks noChangeArrowheads="1"/>
                  </p:cNvSpPr>
                  <p:nvPr/>
                </p:nvSpPr>
                <p:spPr bwMode="gray">
                  <a:xfrm>
                    <a:off x="1634" y="3226"/>
                    <a:ext cx="13" cy="14"/>
                  </a:xfrm>
                  <a:prstGeom prst="ellipse">
                    <a:avLst/>
                  </a:prstGeom>
                  <a:solidFill>
                    <a:schemeClr va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grpSp>
          </p:grpSp>
        </p:grpSp>
      </p:grpSp>
      <p:sp>
        <p:nvSpPr>
          <p:cNvPr id="15369" name="Oval 924"/>
          <p:cNvSpPr>
            <a:spLocks noChangeArrowheads="1"/>
          </p:cNvSpPr>
          <p:nvPr/>
        </p:nvSpPr>
        <p:spPr bwMode="gray">
          <a:xfrm>
            <a:off x="1093366" y="2098650"/>
            <a:ext cx="7553325" cy="1014933"/>
          </a:xfrm>
          <a:prstGeom prst="ellipse">
            <a:avLst/>
          </a:prstGeom>
          <a:solidFill>
            <a:srgbClr val="EDCD9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600" dirty="0">
              <a:latin typeface="ＭＳ ゴシック" pitchFamily="49" charset="-128"/>
              <a:ea typeface="ＭＳ ゴシック" pitchFamily="49" charset="-128"/>
            </a:endParaRPr>
          </a:p>
        </p:txBody>
      </p:sp>
      <p:sp>
        <p:nvSpPr>
          <p:cNvPr id="15376" name="Text Box 931"/>
          <p:cNvSpPr txBox="1">
            <a:spLocks noChangeArrowheads="1"/>
          </p:cNvSpPr>
          <p:nvPr/>
        </p:nvSpPr>
        <p:spPr bwMode="gray">
          <a:xfrm>
            <a:off x="321880" y="1707480"/>
            <a:ext cx="55399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400" dirty="0">
                <a:solidFill>
                  <a:srgbClr val="131A1F"/>
                </a:solidFill>
                <a:latin typeface="HGPｺﾞｼｯｸM" panose="020B0600000000000000" pitchFamily="50" charset="-128"/>
                <a:ea typeface="HGPｺﾞｼｯｸM" panose="020B0600000000000000" pitchFamily="50" charset="-128"/>
              </a:rPr>
              <a:t>機能要求</a:t>
            </a:r>
          </a:p>
        </p:txBody>
      </p:sp>
      <p:sp>
        <p:nvSpPr>
          <p:cNvPr id="15382" name="Rectangle 997"/>
          <p:cNvSpPr>
            <a:spLocks noChangeArrowheads="1"/>
          </p:cNvSpPr>
          <p:nvPr/>
        </p:nvSpPr>
        <p:spPr bwMode="gray">
          <a:xfrm>
            <a:off x="3055516" y="2883396"/>
            <a:ext cx="749300"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製造</a:t>
            </a:r>
          </a:p>
        </p:txBody>
      </p:sp>
      <p:sp>
        <p:nvSpPr>
          <p:cNvPr id="15383" name="Rectangle 998"/>
          <p:cNvSpPr>
            <a:spLocks noChangeArrowheads="1"/>
          </p:cNvSpPr>
          <p:nvPr/>
        </p:nvSpPr>
        <p:spPr bwMode="gray">
          <a:xfrm>
            <a:off x="1991891" y="2882635"/>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en-US" altLang="ja-JP" sz="2200" dirty="0">
                <a:solidFill>
                  <a:schemeClr val="bg1"/>
                </a:solidFill>
                <a:latin typeface="HGPｺﾞｼｯｸM" panose="020B0600000000000000" pitchFamily="50" charset="-128"/>
                <a:ea typeface="HGPｺﾞｼｯｸM" panose="020B0600000000000000" pitchFamily="50" charset="-128"/>
              </a:rPr>
              <a:t>EUC</a:t>
            </a:r>
          </a:p>
        </p:txBody>
      </p:sp>
      <p:sp>
        <p:nvSpPr>
          <p:cNvPr id="15384" name="Rectangle 999"/>
          <p:cNvSpPr>
            <a:spLocks noChangeArrowheads="1"/>
          </p:cNvSpPr>
          <p:nvPr/>
        </p:nvSpPr>
        <p:spPr bwMode="gray">
          <a:xfrm>
            <a:off x="4101678" y="2884983"/>
            <a:ext cx="749300" cy="446088"/>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物流</a:t>
            </a:r>
          </a:p>
        </p:txBody>
      </p:sp>
      <p:sp>
        <p:nvSpPr>
          <p:cNvPr id="15385" name="Rectangle 1000"/>
          <p:cNvSpPr>
            <a:spLocks noChangeArrowheads="1"/>
          </p:cNvSpPr>
          <p:nvPr/>
        </p:nvSpPr>
        <p:spPr bwMode="gray">
          <a:xfrm>
            <a:off x="5149428" y="2883396"/>
            <a:ext cx="747713"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会計</a:t>
            </a:r>
          </a:p>
        </p:txBody>
      </p:sp>
      <p:sp>
        <p:nvSpPr>
          <p:cNvPr id="15386" name="Rectangle 1001"/>
          <p:cNvSpPr>
            <a:spLocks noChangeArrowheads="1"/>
          </p:cNvSpPr>
          <p:nvPr/>
        </p:nvSpPr>
        <p:spPr bwMode="gray">
          <a:xfrm>
            <a:off x="6179716" y="2886571"/>
            <a:ext cx="747712" cy="446087"/>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分析</a:t>
            </a:r>
          </a:p>
        </p:txBody>
      </p:sp>
      <p:sp>
        <p:nvSpPr>
          <p:cNvPr id="15387" name="Rectangle 1002"/>
          <p:cNvSpPr>
            <a:spLocks noChangeArrowheads="1"/>
          </p:cNvSpPr>
          <p:nvPr/>
        </p:nvSpPr>
        <p:spPr bwMode="gray">
          <a:xfrm>
            <a:off x="7243341" y="2885810"/>
            <a:ext cx="749300" cy="447609"/>
          </a:xfrm>
          <a:prstGeom prst="rect">
            <a:avLst/>
          </a:prstGeom>
          <a:solidFill>
            <a:srgbClr val="92D050"/>
          </a:solidFill>
          <a:ln w="25400" cmpd="thinThick" algn="ctr">
            <a:solidFill>
              <a:schemeClr val="tx1"/>
            </a:solidFill>
            <a:miter lim="800000"/>
            <a:headEnd/>
            <a:tailEnd/>
          </a:ln>
        </p:spPr>
        <p:txBody>
          <a:bodyPr lIns="36000" tIns="36000" rIns="36000" bIns="72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50000"/>
              </a:spcBef>
            </a:pPr>
            <a:r>
              <a:rPr lang="ja-JP" altLang="en-US" sz="2200" dirty="0">
                <a:solidFill>
                  <a:schemeClr val="bg1"/>
                </a:solidFill>
                <a:latin typeface="HGPｺﾞｼｯｸM" panose="020B0600000000000000" pitchFamily="50" charset="-128"/>
                <a:ea typeface="HGPｺﾞｼｯｸM" panose="020B0600000000000000" pitchFamily="50" charset="-128"/>
              </a:rPr>
              <a:t>販売</a:t>
            </a:r>
          </a:p>
        </p:txBody>
      </p:sp>
      <p:pic>
        <p:nvPicPr>
          <p:cNvPr id="15388" name="Picture 1003"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38077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9" name="Text Box 1004"/>
          <p:cNvSpPr txBox="1">
            <a:spLocks noChangeArrowheads="1"/>
          </p:cNvSpPr>
          <p:nvPr/>
        </p:nvSpPr>
        <p:spPr bwMode="gray">
          <a:xfrm>
            <a:off x="1622003" y="3941093"/>
            <a:ext cx="2219325" cy="90328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①障害が発生しても</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サービスは</a:t>
            </a:r>
            <a:r>
              <a:rPr lang="ja-JP" altLang="en-US" sz="1800" dirty="0">
                <a:solidFill>
                  <a:srgbClr val="000099"/>
                </a:solidFill>
                <a:latin typeface="HGPｺﾞｼｯｸM" panose="020B0600000000000000" pitchFamily="50" charset="-128"/>
                <a:ea typeface="HGPｺﾞｼｯｸM" panose="020B0600000000000000" pitchFamily="50" charset="-128"/>
              </a:rPr>
              <a:t>極力</a:t>
            </a:r>
            <a:r>
              <a:rPr lang="ja-JP" altLang="en-US" sz="1800" dirty="0">
                <a:solidFill>
                  <a:srgbClr val="862222"/>
                </a:solidFill>
                <a:latin typeface="HGPｺﾞｼｯｸM" panose="020B0600000000000000" pitchFamily="50" charset="-128"/>
                <a:ea typeface="HGPｺﾞｼｯｸM" panose="020B0600000000000000" pitchFamily="50" charset="-128"/>
              </a:rPr>
              <a:t>止め</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ないでほしい</a:t>
            </a:r>
          </a:p>
        </p:txBody>
      </p:sp>
      <p:pic>
        <p:nvPicPr>
          <p:cNvPr id="15390" name="Picture 1005"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1734716" y="51031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1007"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3822278" y="4798343"/>
            <a:ext cx="19192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2" name="Text Box 1008"/>
          <p:cNvSpPr txBox="1">
            <a:spLocks noChangeArrowheads="1"/>
          </p:cNvSpPr>
          <p:nvPr/>
        </p:nvSpPr>
        <p:spPr bwMode="gray">
          <a:xfrm>
            <a:off x="3887366" y="5049168"/>
            <a:ext cx="1800225" cy="8969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情報漏洩</a:t>
            </a:r>
            <a:r>
              <a:rPr lang="ja-JP" altLang="en-US" sz="1800" dirty="0">
                <a:solidFill>
                  <a:srgbClr val="862222"/>
                </a:solidFill>
                <a:latin typeface="HGPｺﾞｼｯｸM" panose="020B0600000000000000" pitchFamily="50" charset="-128"/>
                <a:ea typeface="HGPｺﾞｼｯｸM" panose="020B0600000000000000" pitchFamily="50" charset="-128"/>
              </a:rPr>
              <a:t>、</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②ウィルス混入は</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防止してほしい</a:t>
            </a:r>
          </a:p>
        </p:txBody>
      </p:sp>
      <p:pic>
        <p:nvPicPr>
          <p:cNvPr id="15393" name="Picture 1009"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5181178" y="3655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4" name="Text Box 1010"/>
          <p:cNvSpPr txBox="1">
            <a:spLocks noChangeArrowheads="1"/>
          </p:cNvSpPr>
          <p:nvPr/>
        </p:nvSpPr>
        <p:spPr bwMode="gray">
          <a:xfrm>
            <a:off x="5117678" y="3852193"/>
            <a:ext cx="1898650" cy="904875"/>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000099"/>
                </a:solidFill>
                <a:latin typeface="HGPｺﾞｼｯｸM" panose="020B0600000000000000" pitchFamily="50" charset="-128"/>
                <a:ea typeface="HGPｺﾞｼｯｸM" panose="020B0600000000000000" pitchFamily="50" charset="-128"/>
              </a:rPr>
              <a:t>③いつでも、誰でも</a:t>
            </a:r>
            <a:br>
              <a:rPr lang="ja-JP" altLang="en-US" sz="1800" dirty="0">
                <a:solidFill>
                  <a:srgbClr val="000099"/>
                </a:solidFill>
                <a:latin typeface="HGPｺﾞｼｯｸM" panose="020B0600000000000000" pitchFamily="50" charset="-128"/>
                <a:ea typeface="HGPｺﾞｼｯｸM" panose="020B0600000000000000" pitchFamily="50" charset="-128"/>
              </a:rPr>
            </a:br>
            <a:r>
              <a:rPr lang="ja-JP" altLang="en-US" sz="1800" dirty="0">
                <a:solidFill>
                  <a:srgbClr val="000099"/>
                </a:solidFill>
                <a:latin typeface="HGPｺﾞｼｯｸM" panose="020B0600000000000000" pitchFamily="50" charset="-128"/>
                <a:ea typeface="HGPｺﾞｼｯｸM" panose="020B0600000000000000" pitchFamily="50" charset="-128"/>
              </a:rPr>
              <a:t>どこでも</a:t>
            </a:r>
            <a:r>
              <a:rPr lang="ja-JP" altLang="en-US" sz="1800" dirty="0">
                <a:solidFill>
                  <a:srgbClr val="862222"/>
                </a:solidFill>
                <a:latin typeface="HGPｺﾞｼｯｸM" panose="020B0600000000000000" pitchFamily="50" charset="-128"/>
                <a:ea typeface="HGPｺﾞｼｯｸM" panose="020B0600000000000000" pitchFamily="50" charset="-128"/>
              </a:rPr>
              <a:t>使える</a:t>
            </a:r>
            <a:br>
              <a:rPr lang="ja-JP" altLang="en-US" sz="1800" dirty="0">
                <a:solidFill>
                  <a:srgbClr val="862222"/>
                </a:solidFill>
                <a:latin typeface="HGPｺﾞｼｯｸM" panose="020B0600000000000000" pitchFamily="50" charset="-128"/>
                <a:ea typeface="HGPｺﾞｼｯｸM" panose="020B0600000000000000" pitchFamily="50" charset="-128"/>
              </a:rPr>
            </a:br>
            <a:r>
              <a:rPr lang="ja-JP" altLang="en-US" sz="1800" dirty="0">
                <a:solidFill>
                  <a:srgbClr val="862222"/>
                </a:solidFill>
                <a:latin typeface="HGPｺﾞｼｯｸM" panose="020B0600000000000000" pitchFamily="50" charset="-128"/>
                <a:ea typeface="HGPｺﾞｼｯｸM" panose="020B0600000000000000" pitchFamily="50" charset="-128"/>
              </a:rPr>
              <a:t>ようにしてほしい</a:t>
            </a:r>
          </a:p>
        </p:txBody>
      </p:sp>
      <p:pic>
        <p:nvPicPr>
          <p:cNvPr id="15395" name="Picture 1011" descr="ふきだし"/>
          <p:cNvPicPr>
            <a:picLocks noChangeAspect="1" noChangeArrowheads="1"/>
          </p:cNvPicPr>
          <p:nvPr/>
        </p:nvPicPr>
        <p:blipFill>
          <a:blip r:embed="rId8">
            <a:lum bright="50000"/>
            <a:extLst>
              <a:ext uri="{28A0092B-C50C-407E-A947-70E740481C1C}">
                <a14:useLocalDpi xmlns:a14="http://schemas.microsoft.com/office/drawing/2010/main" val="0"/>
              </a:ext>
            </a:extLst>
          </a:blip>
          <a:srcRect/>
          <a:stretch>
            <a:fillRect/>
          </a:stretch>
        </p:blipFill>
        <p:spPr bwMode="gray">
          <a:xfrm>
            <a:off x="6001916" y="5052343"/>
            <a:ext cx="19208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6" name="Text Box 1012"/>
          <p:cNvSpPr txBox="1">
            <a:spLocks noChangeArrowheads="1"/>
          </p:cNvSpPr>
          <p:nvPr/>
        </p:nvSpPr>
        <p:spPr bwMode="gray">
          <a:xfrm>
            <a:off x="6068591" y="5401593"/>
            <a:ext cx="1798637"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ea typeface="ＭＳ Ｐゴシック" pitchFamily="50" charset="-128"/>
              </a:rPr>
              <a:t>⑤情報は</a:t>
            </a:r>
            <a:r>
              <a:rPr lang="ja-JP" altLang="en-US" sz="1800" dirty="0">
                <a:solidFill>
                  <a:srgbClr val="000099"/>
                </a:solidFill>
                <a:ea typeface="ＭＳ Ｐゴシック" pitchFamily="50" charset="-128"/>
              </a:rPr>
              <a:t>確実に</a:t>
            </a:r>
            <a:r>
              <a:rPr lang="ja-JP" altLang="en-US" sz="1800" dirty="0">
                <a:solidFill>
                  <a:srgbClr val="862222"/>
                </a:solidFill>
                <a:ea typeface="ＭＳ Ｐゴシック" pitchFamily="50" charset="-128"/>
              </a:rPr>
              <a:t/>
            </a:r>
            <a:br>
              <a:rPr lang="ja-JP" altLang="en-US" sz="1800" dirty="0">
                <a:solidFill>
                  <a:srgbClr val="862222"/>
                </a:solidFill>
                <a:ea typeface="ＭＳ Ｐゴシック" pitchFamily="50" charset="-128"/>
              </a:rPr>
            </a:br>
            <a:r>
              <a:rPr lang="ja-JP" altLang="en-US" sz="1800" dirty="0">
                <a:solidFill>
                  <a:srgbClr val="862222"/>
                </a:solidFill>
                <a:ea typeface="ＭＳ Ｐゴシック" pitchFamily="50" charset="-128"/>
              </a:rPr>
              <a:t>保全してほしい</a:t>
            </a:r>
          </a:p>
        </p:txBody>
      </p:sp>
      <p:grpSp>
        <p:nvGrpSpPr>
          <p:cNvPr id="177982" name="Group 1118"/>
          <p:cNvGrpSpPr>
            <a:grpSpLocks/>
          </p:cNvGrpSpPr>
          <p:nvPr/>
        </p:nvGrpSpPr>
        <p:grpSpPr bwMode="auto">
          <a:xfrm>
            <a:off x="5249441" y="4195093"/>
            <a:ext cx="3381375" cy="1697037"/>
            <a:chOff x="3275" y="2584"/>
            <a:chExt cx="2130" cy="1069"/>
          </a:xfrm>
        </p:grpSpPr>
        <p:sp>
          <p:nvSpPr>
            <p:cNvPr id="15411" name="AutoShape 1026"/>
            <p:cNvSpPr>
              <a:spLocks noChangeArrowheads="1"/>
            </p:cNvSpPr>
            <p:nvPr/>
          </p:nvSpPr>
          <p:spPr bwMode="gray">
            <a:xfrm>
              <a:off x="3275" y="2584"/>
              <a:ext cx="586"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2" name="AutoShape 1027"/>
            <p:cNvSpPr>
              <a:spLocks noChangeArrowheads="1"/>
            </p:cNvSpPr>
            <p:nvPr/>
          </p:nvSpPr>
          <p:spPr bwMode="gray">
            <a:xfrm>
              <a:off x="3814" y="3064"/>
              <a:ext cx="1591" cy="589"/>
            </a:xfrm>
            <a:prstGeom prst="wedgeRectCallout">
              <a:avLst>
                <a:gd name="adj1" fmla="val -66310"/>
                <a:gd name="adj2" fmla="val -110037"/>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㋔どこでもの範囲は？</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建屋内、 同一県内、</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国内 </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en-US" altLang="ja-JP" sz="1600" dirty="0">
                  <a:solidFill>
                    <a:schemeClr val="tx1"/>
                  </a:solidFill>
                  <a:latin typeface="HGPｺﾞｼｯｸM" panose="020B0600000000000000" pitchFamily="50" charset="-128"/>
                  <a:ea typeface="HGPｺﾞｼｯｸM" panose="020B0600000000000000" pitchFamily="50" charset="-128"/>
                </a:rPr>
                <a:t> </a:t>
              </a:r>
              <a:r>
                <a:rPr lang="ja-JP" altLang="en-US" sz="1600" dirty="0">
                  <a:solidFill>
                    <a:schemeClr val="tx1"/>
                  </a:solidFill>
                  <a:latin typeface="HGPｺﾞｼｯｸM" panose="020B0600000000000000" pitchFamily="50" charset="-128"/>
                  <a:ea typeface="HGPｺﾞｼｯｸM" panose="020B0600000000000000" pitchFamily="50" charset="-128"/>
                </a:rPr>
                <a:t>海外？</a:t>
              </a:r>
            </a:p>
          </p:txBody>
        </p:sp>
      </p:grpSp>
      <p:sp>
        <p:nvSpPr>
          <p:cNvPr id="15404" name="Text Box 1006"/>
          <p:cNvSpPr txBox="1">
            <a:spLocks noChangeArrowheads="1"/>
          </p:cNvSpPr>
          <p:nvPr/>
        </p:nvSpPr>
        <p:spPr bwMode="gray">
          <a:xfrm>
            <a:off x="1825203" y="5401593"/>
            <a:ext cx="1798638" cy="6223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④事務室内で</a:t>
            </a:r>
          </a:p>
          <a:p>
            <a:pPr algn="ctr" eaLnBrk="1" hangingPunct="1"/>
            <a:r>
              <a:rPr lang="ja-JP" altLang="en-US" sz="1800" dirty="0">
                <a:solidFill>
                  <a:srgbClr val="862222"/>
                </a:solidFill>
                <a:latin typeface="HGPｺﾞｼｯｸM" panose="020B0600000000000000" pitchFamily="50" charset="-128"/>
                <a:ea typeface="HGPｺﾞｼｯｸM" panose="020B0600000000000000" pitchFamily="50" charset="-128"/>
              </a:rPr>
              <a:t>運用したい</a:t>
            </a:r>
          </a:p>
        </p:txBody>
      </p:sp>
      <p:grpSp>
        <p:nvGrpSpPr>
          <p:cNvPr id="177983" name="Group 1122"/>
          <p:cNvGrpSpPr>
            <a:grpSpLocks/>
          </p:cNvGrpSpPr>
          <p:nvPr/>
        </p:nvGrpSpPr>
        <p:grpSpPr bwMode="auto">
          <a:xfrm>
            <a:off x="969541" y="4830093"/>
            <a:ext cx="4252912" cy="977900"/>
            <a:chOff x="712" y="2984"/>
            <a:chExt cx="2536" cy="616"/>
          </a:xfrm>
        </p:grpSpPr>
        <p:sp>
          <p:nvSpPr>
            <p:cNvPr id="15409" name="AutoShape 1029"/>
            <p:cNvSpPr>
              <a:spLocks noChangeArrowheads="1"/>
            </p:cNvSpPr>
            <p:nvPr/>
          </p:nvSpPr>
          <p:spPr bwMode="gray">
            <a:xfrm>
              <a:off x="2608" y="3136"/>
              <a:ext cx="640" cy="192"/>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0" name="AutoShape 1030"/>
            <p:cNvSpPr>
              <a:spLocks noChangeArrowheads="1"/>
            </p:cNvSpPr>
            <p:nvPr/>
          </p:nvSpPr>
          <p:spPr bwMode="gray">
            <a:xfrm>
              <a:off x="712" y="2984"/>
              <a:ext cx="1656" cy="616"/>
            </a:xfrm>
            <a:prstGeom prst="wedgeRectCallout">
              <a:avLst>
                <a:gd name="adj1" fmla="val 62560"/>
                <a:gd name="adj2" fmla="val -16231"/>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㋑データの暗号化の範囲は？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暗号化の鍵管理方法は？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不正アクセスの追跡範囲は？</a:t>
              </a:r>
            </a:p>
          </p:txBody>
        </p:sp>
      </p:grpSp>
      <p:sp>
        <p:nvSpPr>
          <p:cNvPr id="1032" name="テキスト プレースホルダー 2"/>
          <p:cNvSpPr txBox="1">
            <a:spLocks/>
          </p:cNvSpPr>
          <p:nvPr/>
        </p:nvSpPr>
        <p:spPr>
          <a:xfrm>
            <a:off x="594000" y="691200"/>
            <a:ext cx="5832475" cy="360040"/>
          </a:xfrm>
          <a:prstGeom prst="rect">
            <a:avLst/>
          </a:prstGeom>
        </p:spPr>
        <p:txBody>
          <a:bodyPr/>
          <a:lstStyle>
            <a:lvl1pPr marL="0" indent="0" algn="l" defTabSz="457200" rtl="0" eaLnBrk="1" latinLnBrk="0" hangingPunct="1">
              <a:spcBef>
                <a:spcPct val="20000"/>
              </a:spcBef>
              <a:buFont typeface="Arial"/>
              <a:buNone/>
              <a:defRPr kumimoji="1" sz="1800" kern="1200">
                <a:solidFill>
                  <a:schemeClr val="tx1"/>
                </a:solidFill>
                <a:latin typeface="HGPｺﾞｼｯｸM" panose="020B0600000000000000" pitchFamily="50" charset="-128"/>
                <a:ea typeface="HGPｺﾞｼｯｸM" panose="020B0600000000000000" pitchFamily="50" charset="-128"/>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要件の分類③</a:t>
            </a:r>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5017" y="1772816"/>
            <a:ext cx="1003048" cy="1075655"/>
          </a:xfrm>
          <a:prstGeom prst="rect">
            <a:avLst/>
          </a:prstGeom>
        </p:spPr>
      </p:pic>
      <p:pic>
        <p:nvPicPr>
          <p:cNvPr id="4" name="図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436" y="1954634"/>
            <a:ext cx="1048612" cy="1051240"/>
          </a:xfrm>
          <a:prstGeom prst="rect">
            <a:avLst/>
          </a:prstGeom>
        </p:spPr>
      </p:pic>
      <p:pic>
        <p:nvPicPr>
          <p:cNvPr id="5" name="図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5755" y="1946101"/>
            <a:ext cx="944637" cy="944637"/>
          </a:xfrm>
          <a:prstGeom prst="rect">
            <a:avLst/>
          </a:prstGeom>
        </p:spPr>
      </p:pic>
      <p:pic>
        <p:nvPicPr>
          <p:cNvPr id="6" name="図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664" y="1944564"/>
            <a:ext cx="903496" cy="980728"/>
          </a:xfrm>
          <a:prstGeom prst="rect">
            <a:avLst/>
          </a:prstGeom>
        </p:spPr>
      </p:pic>
      <p:pic>
        <p:nvPicPr>
          <p:cNvPr id="7" name="図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6048" y="1901907"/>
            <a:ext cx="674251" cy="980728"/>
          </a:xfrm>
          <a:prstGeom prst="rect">
            <a:avLst/>
          </a:prstGeom>
        </p:spPr>
      </p:pic>
      <p:pic>
        <p:nvPicPr>
          <p:cNvPr id="8" name="図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1454" y="1879188"/>
            <a:ext cx="1031305" cy="1037791"/>
          </a:xfrm>
          <a:prstGeom prst="rect">
            <a:avLst/>
          </a:prstGeom>
        </p:spPr>
      </p:pic>
      <p:grpSp>
        <p:nvGrpSpPr>
          <p:cNvPr id="177980" name="Group 1106"/>
          <p:cNvGrpSpPr>
            <a:grpSpLocks/>
          </p:cNvGrpSpPr>
          <p:nvPr/>
        </p:nvGrpSpPr>
        <p:grpSpPr bwMode="auto">
          <a:xfrm>
            <a:off x="1093366" y="2378993"/>
            <a:ext cx="2841625" cy="2163762"/>
            <a:chOff x="703" y="1607"/>
            <a:chExt cx="1667" cy="1188"/>
          </a:xfrm>
        </p:grpSpPr>
        <p:sp>
          <p:nvSpPr>
            <p:cNvPr id="15415" name="AutoShape 1016"/>
            <p:cNvSpPr>
              <a:spLocks noChangeArrowheads="1"/>
            </p:cNvSpPr>
            <p:nvPr/>
          </p:nvSpPr>
          <p:spPr bwMode="gray">
            <a:xfrm>
              <a:off x="703" y="1607"/>
              <a:ext cx="1667" cy="693"/>
            </a:xfrm>
            <a:prstGeom prst="wedgeRectCallout">
              <a:avLst>
                <a:gd name="adj1" fmla="val 11301"/>
                <a:gd name="adj2" fmla="val 98375"/>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㋐対象業務は全て</a:t>
              </a:r>
              <a:r>
                <a:rPr lang="en-US" altLang="ja-JP" sz="1600" b="1" dirty="0">
                  <a:solidFill>
                    <a:schemeClr val="tx1"/>
                  </a:solidFill>
                  <a:latin typeface="HGPｺﾞｼｯｸM" panose="020B0600000000000000" pitchFamily="50" charset="-128"/>
                  <a:ea typeface="HGPｺﾞｼｯｸM" panose="020B0600000000000000" pitchFamily="50" charset="-128"/>
                </a:rPr>
                <a:t>or</a:t>
              </a:r>
              <a:r>
                <a:rPr lang="ja-JP" altLang="en-US" sz="1600" dirty="0">
                  <a:solidFill>
                    <a:schemeClr val="tx1"/>
                  </a:solidFill>
                  <a:latin typeface="HGPｺﾞｼｯｸM" panose="020B0600000000000000" pitchFamily="50" charset="-128"/>
                  <a:ea typeface="HGPｺﾞｼｯｸM" panose="020B0600000000000000" pitchFamily="50" charset="-128"/>
                </a:rPr>
                <a:t>特定？</a:t>
              </a:r>
            </a:p>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「極力」での許容時間は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dirty="0">
                  <a:solidFill>
                    <a:schemeClr val="tx1"/>
                  </a:solidFill>
                  <a:latin typeface="HGPｺﾞｼｯｸM" panose="020B0600000000000000" pitchFamily="50" charset="-128"/>
                  <a:ea typeface="HGPｺﾞｼｯｸM" panose="020B0600000000000000" pitchFamily="50" charset="-128"/>
                </a:rPr>
                <a:t>10</a:t>
              </a:r>
              <a:r>
                <a:rPr lang="ja-JP" altLang="en-US" sz="1600" dirty="0">
                  <a:solidFill>
                    <a:schemeClr val="tx1"/>
                  </a:solidFill>
                  <a:latin typeface="HGPｺﾞｼｯｸM" panose="020B0600000000000000" pitchFamily="50" charset="-128"/>
                  <a:ea typeface="HGPｺﾞｼｯｸM" panose="020B0600000000000000" pitchFamily="50" charset="-128"/>
                </a:rPr>
                <a:t>分、</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en-US" altLang="ja-JP" sz="1600" dirty="0">
                  <a:solidFill>
                    <a:schemeClr val="tx1"/>
                  </a:solidFill>
                  <a:latin typeface="HGPｺﾞｼｯｸM" panose="020B0600000000000000" pitchFamily="50" charset="-128"/>
                  <a:ea typeface="HGPｺﾞｼｯｸM" panose="020B0600000000000000" pitchFamily="50" charset="-128"/>
                </a:rPr>
                <a:t>1</a:t>
              </a:r>
              <a:r>
                <a:rPr lang="ja-JP" altLang="en-US" sz="1600" dirty="0">
                  <a:solidFill>
                    <a:schemeClr val="tx1"/>
                  </a:solidFill>
                  <a:latin typeface="HGPｺﾞｼｯｸM" panose="020B0600000000000000" pitchFamily="50" charset="-128"/>
                  <a:ea typeface="HGPｺﾞｼｯｸM" panose="020B0600000000000000" pitchFamily="50" charset="-128"/>
                </a:rPr>
                <a:t>時間？</a:t>
              </a:r>
            </a:p>
          </p:txBody>
        </p:sp>
        <p:sp>
          <p:nvSpPr>
            <p:cNvPr id="15416" name="AutoShape 1017"/>
            <p:cNvSpPr>
              <a:spLocks noChangeArrowheads="1"/>
            </p:cNvSpPr>
            <p:nvPr/>
          </p:nvSpPr>
          <p:spPr bwMode="gray">
            <a:xfrm>
              <a:off x="1688" y="2656"/>
              <a:ext cx="312" cy="139"/>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grpSp>
      <p:grpSp>
        <p:nvGrpSpPr>
          <p:cNvPr id="177981" name="Group 1114"/>
          <p:cNvGrpSpPr>
            <a:grpSpLocks/>
          </p:cNvGrpSpPr>
          <p:nvPr/>
        </p:nvGrpSpPr>
        <p:grpSpPr bwMode="auto">
          <a:xfrm>
            <a:off x="6033666" y="2883818"/>
            <a:ext cx="2973387" cy="1282700"/>
            <a:chOff x="3742" y="1768"/>
            <a:chExt cx="1873" cy="808"/>
          </a:xfrm>
        </p:grpSpPr>
        <p:sp>
          <p:nvSpPr>
            <p:cNvPr id="15413" name="AutoShape 1021"/>
            <p:cNvSpPr>
              <a:spLocks noChangeArrowheads="1"/>
            </p:cNvSpPr>
            <p:nvPr/>
          </p:nvSpPr>
          <p:spPr bwMode="gray">
            <a:xfrm>
              <a:off x="3918" y="2400"/>
              <a:ext cx="432" cy="176"/>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14" name="AutoShape 1023"/>
            <p:cNvSpPr>
              <a:spLocks noChangeArrowheads="1"/>
            </p:cNvSpPr>
            <p:nvPr/>
          </p:nvSpPr>
          <p:spPr bwMode="gray">
            <a:xfrm>
              <a:off x="3742" y="1768"/>
              <a:ext cx="1873" cy="565"/>
            </a:xfrm>
            <a:prstGeom prst="wedgeRectCallout">
              <a:avLst>
                <a:gd name="adj1" fmla="val -29532"/>
                <a:gd name="adj2" fmla="val 68472"/>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㋓対象ユーザ数はどのくらい？</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dirty="0">
                  <a:solidFill>
                    <a:schemeClr val="tx1"/>
                  </a:solidFill>
                  <a:latin typeface="HGPｺﾞｼｯｸM" panose="020B0600000000000000" pitchFamily="50" charset="-128"/>
                  <a:ea typeface="HGPｺﾞｼｯｸM" panose="020B0600000000000000" pitchFamily="50" charset="-128"/>
                </a:rPr>
                <a:t>セキュリティ認証の程度は？</a:t>
              </a:r>
            </a:p>
          </p:txBody>
        </p:sp>
      </p:grpSp>
      <p:grpSp>
        <p:nvGrpSpPr>
          <p:cNvPr id="177984" name="Group 1110"/>
          <p:cNvGrpSpPr>
            <a:grpSpLocks/>
          </p:cNvGrpSpPr>
          <p:nvPr/>
        </p:nvGrpSpPr>
        <p:grpSpPr bwMode="auto">
          <a:xfrm>
            <a:off x="4033416" y="2525043"/>
            <a:ext cx="2192337" cy="1630362"/>
            <a:chOff x="2483" y="1549"/>
            <a:chExt cx="1381" cy="1027"/>
          </a:xfrm>
        </p:grpSpPr>
        <p:sp>
          <p:nvSpPr>
            <p:cNvPr id="15407" name="AutoShape 1019"/>
            <p:cNvSpPr>
              <a:spLocks noChangeArrowheads="1"/>
            </p:cNvSpPr>
            <p:nvPr/>
          </p:nvSpPr>
          <p:spPr bwMode="gray">
            <a:xfrm>
              <a:off x="3303" y="2408"/>
              <a:ext cx="561" cy="168"/>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288000" tIns="90000" rIns="288000" bIns="90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endParaRPr lang="ja-JP" altLang="ja-JP" sz="1400" dirty="0">
                <a:solidFill>
                  <a:schemeClr val="tx1"/>
                </a:solidFill>
                <a:latin typeface="HGPｺﾞｼｯｸM" panose="020B0600000000000000" pitchFamily="50" charset="-128"/>
                <a:ea typeface="HGPｺﾞｼｯｸM" panose="020B0600000000000000" pitchFamily="50" charset="-128"/>
              </a:endParaRPr>
            </a:p>
          </p:txBody>
        </p:sp>
        <p:sp>
          <p:nvSpPr>
            <p:cNvPr id="15408" name="AutoShape 1020"/>
            <p:cNvSpPr>
              <a:spLocks noChangeArrowheads="1"/>
            </p:cNvSpPr>
            <p:nvPr/>
          </p:nvSpPr>
          <p:spPr bwMode="gray">
            <a:xfrm>
              <a:off x="2483" y="1549"/>
              <a:ext cx="1287" cy="676"/>
            </a:xfrm>
            <a:prstGeom prst="wedgeRectCallout">
              <a:avLst>
                <a:gd name="adj1" fmla="val 39333"/>
                <a:gd name="adj2" fmla="val 78310"/>
              </a:avLst>
            </a:prstGeom>
            <a:solidFill>
              <a:schemeClr val="bg1"/>
            </a:solidFill>
            <a:ln w="38100" algn="ctr">
              <a:solidFill>
                <a:srgbClr val="00B4A0"/>
              </a:solidFill>
              <a:miter lim="800000"/>
              <a:headEnd/>
              <a:tailEnd/>
            </a:ln>
          </p:spPr>
          <p:txBody>
            <a:bodyPr lIns="36000" tIns="18000" rIns="36000" bIns="180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1600" dirty="0">
                  <a:solidFill>
                    <a:schemeClr val="tx1"/>
                  </a:solidFill>
                  <a:latin typeface="HGPｺﾞｼｯｸM" panose="020B0600000000000000" pitchFamily="50" charset="-128"/>
                  <a:ea typeface="HGPｺﾞｼｯｸM" panose="020B0600000000000000" pitchFamily="50" charset="-128"/>
                </a:rPr>
                <a:t>㋒サービス時間帯は</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en-US" altLang="ja-JP" sz="1600" dirty="0">
                  <a:solidFill>
                    <a:schemeClr val="tx1"/>
                  </a:solidFill>
                  <a:latin typeface="HGPｺﾞｼｯｸM" panose="020B0600000000000000" pitchFamily="50" charset="-128"/>
                  <a:ea typeface="HGPｺﾞｼｯｸM" panose="020B0600000000000000" pitchFamily="50" charset="-128"/>
                </a:rPr>
                <a:t>24H</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21</a:t>
              </a:r>
              <a:r>
                <a:rPr lang="ja-JP" altLang="en-US" sz="1600" dirty="0">
                  <a:solidFill>
                    <a:schemeClr val="tx1"/>
                  </a:solidFill>
                  <a:latin typeface="HGPｺﾞｼｯｸM" panose="020B0600000000000000" pitchFamily="50" charset="-128"/>
                  <a:ea typeface="HGPｺﾞｼｯｸM" panose="020B0600000000000000" pitchFamily="50" charset="-128"/>
                </a:rPr>
                <a:t>時、</a:t>
              </a:r>
              <a:br>
                <a:rPr lang="ja-JP" altLang="en-US" sz="1600" dirty="0">
                  <a:solidFill>
                    <a:schemeClr val="tx1"/>
                  </a:solidFill>
                  <a:latin typeface="HGPｺﾞｼｯｸM" panose="020B0600000000000000" pitchFamily="50" charset="-128"/>
                  <a:ea typeface="HGPｺﾞｼｯｸM" panose="020B0600000000000000" pitchFamily="50" charset="-128"/>
                </a:rPr>
              </a:br>
              <a:r>
                <a:rPr lang="ja-JP" altLang="en-US" sz="1600" b="1" dirty="0">
                  <a:solidFill>
                    <a:schemeClr val="tx1"/>
                  </a:solidFill>
                  <a:latin typeface="HGPｺﾞｼｯｸM" panose="020B0600000000000000" pitchFamily="50" charset="-128"/>
                  <a:ea typeface="HGPｺﾞｼｯｸM" panose="020B0600000000000000" pitchFamily="50" charset="-128"/>
                </a:rPr>
                <a:t> </a:t>
              </a:r>
              <a:r>
                <a:rPr lang="en-US" altLang="ja-JP" sz="1600" b="1" dirty="0">
                  <a:solidFill>
                    <a:schemeClr val="tx1"/>
                  </a:solidFill>
                  <a:latin typeface="HGPｺﾞｼｯｸM" panose="020B0600000000000000" pitchFamily="50" charset="-128"/>
                  <a:ea typeface="HGPｺﾞｼｯｸM" panose="020B0600000000000000" pitchFamily="50" charset="-128"/>
                </a:rPr>
                <a:t>or </a:t>
              </a:r>
              <a:r>
                <a:rPr lang="ja-JP" altLang="en-US" sz="1600" dirty="0">
                  <a:solidFill>
                    <a:schemeClr val="tx1"/>
                  </a:solidFill>
                  <a:latin typeface="HGPｺﾞｼｯｸM" panose="020B0600000000000000" pitchFamily="50" charset="-128"/>
                  <a:ea typeface="HGPｺﾞｼｯｸM" panose="020B0600000000000000" pitchFamily="50" charset="-128"/>
                </a:rPr>
                <a:t>　</a:t>
              </a:r>
              <a:r>
                <a:rPr lang="en-US" altLang="ja-JP" sz="1600" dirty="0">
                  <a:solidFill>
                    <a:schemeClr val="tx1"/>
                  </a:solidFill>
                  <a:latin typeface="HGPｺﾞｼｯｸM" panose="020B0600000000000000" pitchFamily="50" charset="-128"/>
                  <a:ea typeface="HGPｺﾞｼｯｸM" panose="020B0600000000000000" pitchFamily="50" charset="-128"/>
                </a:rPr>
                <a:t>9</a:t>
              </a:r>
              <a:r>
                <a:rPr lang="ja-JP" altLang="en-US" sz="1600" dirty="0">
                  <a:solidFill>
                    <a:schemeClr val="tx1"/>
                  </a:solidFill>
                  <a:latin typeface="HGPｺﾞｼｯｸM" panose="020B0600000000000000" pitchFamily="50" charset="-128"/>
                  <a:ea typeface="HGPｺﾞｼｯｸM" panose="020B0600000000000000" pitchFamily="50" charset="-128"/>
                </a:rPr>
                <a:t>～</a:t>
              </a:r>
              <a:r>
                <a:rPr lang="en-US" altLang="ja-JP" sz="1600" dirty="0">
                  <a:solidFill>
                    <a:schemeClr val="tx1"/>
                  </a:solidFill>
                  <a:latin typeface="HGPｺﾞｼｯｸM" panose="020B0600000000000000" pitchFamily="50" charset="-128"/>
                  <a:ea typeface="HGPｺﾞｼｯｸM" panose="020B0600000000000000" pitchFamily="50" charset="-128"/>
                </a:rPr>
                <a:t>17</a:t>
              </a:r>
              <a:r>
                <a:rPr lang="ja-JP" altLang="en-US" sz="1600" dirty="0">
                  <a:solidFill>
                    <a:schemeClr val="tx1"/>
                  </a:solidFill>
                  <a:latin typeface="HGPｺﾞｼｯｸM" panose="020B0600000000000000" pitchFamily="50" charset="-128"/>
                  <a:ea typeface="HGPｺﾞｼｯｸM" panose="020B0600000000000000" pitchFamily="50" charset="-128"/>
                </a:rPr>
                <a:t>時？</a:t>
              </a:r>
            </a:p>
          </p:txBody>
        </p:sp>
      </p:grpSp>
      <p:sp>
        <p:nvSpPr>
          <p:cNvPr id="1040" name="スライド番号プレースホルダー 1"/>
          <p:cNvSpPr>
            <a:spLocks noGrp="1"/>
          </p:cNvSpPr>
          <p:nvPr>
            <p:ph type="sldNum" sz="quarter" idx="12"/>
          </p:nvPr>
        </p:nvSpPr>
        <p:spPr>
          <a:xfrm>
            <a:off x="7839000" y="6580584"/>
            <a:ext cx="1269504" cy="288032"/>
          </a:xfrm>
        </p:spPr>
        <p:txBody>
          <a:bodyPr/>
          <a:lstStyle/>
          <a:p>
            <a:fld id="{99AD903E-2787-9244-93D6-61CE01669DE3}" type="slidenum">
              <a:rPr lang="ja-JP" altLang="en-US" smtClean="0"/>
              <a:pPr/>
              <a:t>32</a:t>
            </a:fld>
            <a:endParaRPr lang="ja-JP" altLang="en-US" dirty="0"/>
          </a:p>
        </p:txBody>
      </p:sp>
      <p:sp>
        <p:nvSpPr>
          <p:cNvPr id="964" name="Rectangle 6"/>
          <p:cNvSpPr>
            <a:spLocks noGrp="1" noChangeArrowheads="1"/>
          </p:cNvSpPr>
          <p:nvPr>
            <p:ph type="body" sz="quarter" idx="13"/>
          </p:nvPr>
        </p:nvSpPr>
        <p:spPr>
          <a:xfrm>
            <a:off x="540000" y="1191177"/>
            <a:ext cx="8208000" cy="221599"/>
          </a:xfrm>
          <a:prstGeom prst="rect">
            <a:avLst/>
          </a:prstGeom>
        </p:spPr>
        <p:txBody>
          <a:bodyPr wrap="square" lIns="18000" tIns="0" rIns="18000" bIns="0" anchor="ctr" anchorCtr="0">
            <a:spAutoFit/>
          </a:bodyPr>
          <a:lstStyle/>
          <a:p>
            <a:pPr marL="285750" indent="-285750">
              <a:lnSpc>
                <a:spcPct val="80000"/>
              </a:lnSpc>
              <a:buFont typeface="Wingdings" panose="05000000000000000000" pitchFamily="2" charset="2"/>
              <a:buChar char="n"/>
            </a:pPr>
            <a:r>
              <a:rPr lang="ja-JP" altLang="en-US" dirty="0">
                <a:latin typeface="HGPｺﾞｼｯｸM" pitchFamily="50" charset="-128"/>
                <a:ea typeface="HGPｺﾞｼｯｸM" pitchFamily="50" charset="-128"/>
              </a:rPr>
              <a:t>非機能要求は様々で</a:t>
            </a:r>
            <a:r>
              <a:rPr lang="ja-JP" altLang="en-US" b="1" dirty="0">
                <a:solidFill>
                  <a:srgbClr val="FF0000"/>
                </a:solidFill>
                <a:latin typeface="HGPｺﾞｼｯｸM" pitchFamily="50" charset="-128"/>
                <a:ea typeface="HGPｺﾞｼｯｸM" pitchFamily="50" charset="-128"/>
              </a:rPr>
              <a:t>曖昧</a:t>
            </a:r>
          </a:p>
        </p:txBody>
      </p:sp>
    </p:spTree>
    <p:extLst>
      <p:ext uri="{BB962C8B-B14F-4D97-AF65-F5344CB8AC3E}">
        <p14:creationId xmlns:p14="http://schemas.microsoft.com/office/powerpoint/2010/main" val="703463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980"/>
                                        </p:tgtEl>
                                        <p:attrNameLst>
                                          <p:attrName>style.visibility</p:attrName>
                                        </p:attrNameLst>
                                      </p:cBhvr>
                                      <p:to>
                                        <p:strVal val="visible"/>
                                      </p:to>
                                    </p:set>
                                    <p:animEffect transition="in" filter="fade">
                                      <p:cBhvr>
                                        <p:cTn id="7" dur="500"/>
                                        <p:tgtEl>
                                          <p:spTgt spid="177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983"/>
                                        </p:tgtEl>
                                        <p:attrNameLst>
                                          <p:attrName>style.visibility</p:attrName>
                                        </p:attrNameLst>
                                      </p:cBhvr>
                                      <p:to>
                                        <p:strVal val="visible"/>
                                      </p:to>
                                    </p:set>
                                    <p:animEffect transition="in" filter="fade">
                                      <p:cBhvr>
                                        <p:cTn id="12" dur="500"/>
                                        <p:tgtEl>
                                          <p:spTgt spid="1779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984"/>
                                        </p:tgtEl>
                                        <p:attrNameLst>
                                          <p:attrName>style.visibility</p:attrName>
                                        </p:attrNameLst>
                                      </p:cBhvr>
                                      <p:to>
                                        <p:strVal val="visible"/>
                                      </p:to>
                                    </p:set>
                                    <p:animEffect transition="in" filter="fade">
                                      <p:cBhvr>
                                        <p:cTn id="17" dur="500"/>
                                        <p:tgtEl>
                                          <p:spTgt spid="1779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981"/>
                                        </p:tgtEl>
                                        <p:attrNameLst>
                                          <p:attrName>style.visibility</p:attrName>
                                        </p:attrNameLst>
                                      </p:cBhvr>
                                      <p:to>
                                        <p:strVal val="visible"/>
                                      </p:to>
                                    </p:set>
                                    <p:animEffect transition="in" filter="fade">
                                      <p:cBhvr>
                                        <p:cTn id="22" dur="500"/>
                                        <p:tgtEl>
                                          <p:spTgt spid="1779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982"/>
                                        </p:tgtEl>
                                        <p:attrNameLst>
                                          <p:attrName>style.visibility</p:attrName>
                                        </p:attrNameLst>
                                      </p:cBhvr>
                                      <p:to>
                                        <p:strVal val="visible"/>
                                      </p:to>
                                    </p:set>
                                    <p:animEffect transition="in" filter="fade">
                                      <p:cBhvr>
                                        <p:cTn id="27" dur="500"/>
                                        <p:tgtEl>
                                          <p:spTgt spid="177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33</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要求の状態①</a:t>
            </a:r>
          </a:p>
        </p:txBody>
      </p:sp>
      <p:graphicFrame>
        <p:nvGraphicFramePr>
          <p:cNvPr id="4" name="表 3"/>
          <p:cNvGraphicFramePr>
            <a:graphicFrameLocks noGrp="1"/>
          </p:cNvGraphicFramePr>
          <p:nvPr>
            <p:extLst>
              <p:ext uri="{D42A27DB-BD31-4B8C-83A1-F6EECF244321}">
                <p14:modId xmlns:p14="http://schemas.microsoft.com/office/powerpoint/2010/main" val="2147743096"/>
              </p:ext>
            </p:extLst>
          </p:nvPr>
        </p:nvGraphicFramePr>
        <p:xfrm>
          <a:off x="899592" y="1772816"/>
          <a:ext cx="7389920" cy="2291080"/>
        </p:xfrm>
        <a:graphic>
          <a:graphicData uri="http://schemas.openxmlformats.org/drawingml/2006/table">
            <a:tbl>
              <a:tblPr firstRow="1" bandRow="1">
                <a:tableStyleId>{00A15C55-8517-42AA-B614-E9B94910E393}</a:tableStyleId>
              </a:tblPr>
              <a:tblGrid>
                <a:gridCol w="2414377">
                  <a:extLst>
                    <a:ext uri="{9D8B030D-6E8A-4147-A177-3AD203B41FA5}">
                      <a16:colId xmlns="" xmlns:a16="http://schemas.microsoft.com/office/drawing/2014/main" val="20000"/>
                    </a:ext>
                  </a:extLst>
                </a:gridCol>
                <a:gridCol w="4975543">
                  <a:extLst>
                    <a:ext uri="{9D8B030D-6E8A-4147-A177-3AD203B41FA5}">
                      <a16:colId xmlns=""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状態</a:t>
                      </a:r>
                    </a:p>
                  </a:txBody>
                  <a:tcPr>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説明</a:t>
                      </a:r>
                    </a:p>
                  </a:txBody>
                  <a:tcPr>
                    <a:solidFill>
                      <a:schemeClr val="accent4">
                        <a:lumMod val="60000"/>
                        <a:lumOff val="40000"/>
                      </a:schemeClr>
                    </a:solidFill>
                  </a:tcPr>
                </a:tc>
                <a:extLst>
                  <a:ext uri="{0D108BD9-81ED-4DB2-BD59-A6C34878D82A}">
                    <a16:rowId xmlns="" xmlns:a16="http://schemas.microsoft.com/office/drawing/2014/main" val="10000"/>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表明された要求</a:t>
                      </a: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文書や言葉で表明された要求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1"/>
                  </a:ext>
                </a:extLst>
              </a:tr>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示唆された要求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暗黙の要求</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endParaRPr kumimoji="1" lang="ja-JP" altLang="en-US" sz="1800" dirty="0">
                        <a:solidFill>
                          <a:schemeClr val="tx1"/>
                        </a:solidFill>
                        <a:latin typeface="HGPｺﾞｼｯｸM" panose="020B0600000000000000" pitchFamily="50" charset="-128"/>
                        <a:ea typeface="HGPｺﾞｼｯｸM" panose="020B0600000000000000" pitchFamily="50" charset="-128"/>
                      </a:endParaRPr>
                    </a:p>
                  </a:txBody>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既存業務・システムや社会・業界・企業内の文化、</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r>
                        <a:rPr kumimoji="1" lang="ja-JP" altLang="en-US" sz="1800" dirty="0">
                          <a:solidFill>
                            <a:schemeClr val="tx1"/>
                          </a:solidFill>
                          <a:latin typeface="HGPｺﾞｼｯｸM" panose="020B0600000000000000" pitchFamily="50" charset="-128"/>
                          <a:ea typeface="HGPｺﾞｼｯｸM" panose="020B0600000000000000" pitchFamily="50" charset="-128"/>
                        </a:rPr>
                        <a:t>常識、習慣から、そうであるべきと考えられる要求</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2"/>
                  </a:ext>
                </a:extLst>
              </a:tr>
              <a:tr h="370840">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認識されていない要求</a:t>
                      </a:r>
                    </a:p>
                  </a:txBody>
                  <a:tcPr/>
                </a:tc>
                <a:tc>
                  <a:txBody>
                    <a:bodyPr/>
                    <a:lstStyle/>
                    <a:p>
                      <a:r>
                        <a:rPr kumimoji="1" lang="ja-JP" altLang="en-US" sz="1800" u="sng" dirty="0">
                          <a:solidFill>
                            <a:schemeClr val="tx1"/>
                          </a:solidFill>
                          <a:latin typeface="HGPｺﾞｼｯｸM" panose="020B0600000000000000" pitchFamily="50" charset="-128"/>
                          <a:ea typeface="HGPｺﾞｼｯｸM" panose="020B0600000000000000" pitchFamily="50" charset="-128"/>
                        </a:rPr>
                        <a:t>お客さまが気づかない、認識していない要求</a:t>
                      </a:r>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p>
                      <a:endParaRPr kumimoji="1" lang="en-US" altLang="ja-JP" sz="1800" u="sng" dirty="0">
                        <a:solidFill>
                          <a:schemeClr val="tx1"/>
                        </a:solidFill>
                        <a:latin typeface="HGPｺﾞｼｯｸM" panose="020B0600000000000000" pitchFamily="50" charset="-128"/>
                        <a:ea typeface="HGPｺﾞｼｯｸM" panose="020B0600000000000000" pitchFamily="50" charset="-128"/>
                      </a:endParaRPr>
                    </a:p>
                  </a:txBody>
                  <a:tcPr/>
                </a:tc>
                <a:extLst>
                  <a:ext uri="{0D108BD9-81ED-4DB2-BD59-A6C34878D82A}">
                    <a16:rowId xmlns="" xmlns:a16="http://schemas.microsoft.com/office/drawing/2014/main" val="10003"/>
                  </a:ext>
                </a:extLst>
              </a:tr>
            </a:tbl>
          </a:graphicData>
        </a:graphic>
      </p:graphicFrame>
      <p:sp>
        <p:nvSpPr>
          <p:cNvPr id="6" name="正方形/長方形 5"/>
          <p:cNvSpPr/>
          <p:nvPr/>
        </p:nvSpPr>
        <p:spPr>
          <a:xfrm>
            <a:off x="683568" y="4351928"/>
            <a:ext cx="7848872" cy="923330"/>
          </a:xfrm>
          <a:prstGeom prst="rect">
            <a:avLst/>
          </a:prstGeom>
        </p:spPr>
        <p:txBody>
          <a:bodyPr wrap="square">
            <a:spAutoFit/>
          </a:bodyPr>
          <a:lstStyle/>
          <a:p>
            <a:r>
              <a:rPr lang="ja-JP" altLang="en-US" dirty="0">
                <a:latin typeface="HGPｺﾞｼｯｸM" panose="020B0600000000000000" pitchFamily="50" charset="-128"/>
                <a:ea typeface="HGPｺﾞｼｯｸM" panose="020B0600000000000000" pitchFamily="50" charset="-128"/>
              </a:rPr>
              <a:t>「表明された要求」</a:t>
            </a:r>
            <a:r>
              <a:rPr lang="ja-JP" altLang="ja-JP" dirty="0">
                <a:latin typeface="HGPｺﾞｼｯｸM" panose="020B0600000000000000" pitchFamily="50" charset="-128"/>
                <a:ea typeface="HGPｺﾞｼｯｸM" panose="020B0600000000000000" pitchFamily="50" charset="-128"/>
              </a:rPr>
              <a:t>を集約、文書化</a:t>
            </a:r>
            <a:r>
              <a:rPr lang="ja-JP" altLang="en-US" dirty="0">
                <a:latin typeface="HGPｺﾞｼｯｸM" panose="020B0600000000000000" pitchFamily="50" charset="-128"/>
                <a:ea typeface="HGPｺﾞｼｯｸM" panose="020B0600000000000000" pitchFamily="50" charset="-128"/>
              </a:rPr>
              <a:t>する要件定義</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失敗する。</a:t>
            </a:r>
            <a:r>
              <a:rPr lang="en-US" altLang="ja-JP" dirty="0">
                <a:latin typeface="HGPｺﾞｼｯｸM" panose="020B0600000000000000" pitchFamily="50" charset="-128"/>
                <a:ea typeface="HGPｺﾞｼｯｸM" panose="020B0600000000000000" pitchFamily="50" charset="-128"/>
              </a:rPr>
              <a:t>(</a:t>
            </a:r>
            <a:r>
              <a:rPr lang="ja-JP" altLang="en-US" dirty="0">
                <a:latin typeface="HGPｺﾞｼｯｸM" panose="020B0600000000000000" pitchFamily="50" charset="-128"/>
                <a:ea typeface="HGPｺﾞｼｯｸM" panose="020B0600000000000000" pitchFamily="50" charset="-128"/>
              </a:rPr>
              <a:t>＝御用聞き</a:t>
            </a:r>
            <a:r>
              <a:rPr lang="en-US" altLang="ja-JP" dirty="0">
                <a:latin typeface="HGPｺﾞｼｯｸM" panose="020B0600000000000000" pitchFamily="50" charset="-128"/>
                <a:ea typeface="HGPｺﾞｼｯｸM" panose="020B0600000000000000" pitchFamily="50" charset="-128"/>
              </a:rPr>
              <a:t>)</a:t>
            </a:r>
          </a:p>
          <a:p>
            <a:r>
              <a:rPr lang="ja-JP" altLang="en-US" dirty="0">
                <a:latin typeface="HGPｺﾞｼｯｸM" panose="020B0600000000000000" pitchFamily="50" charset="-128"/>
                <a:ea typeface="HGPｺﾞｼｯｸM" panose="020B0600000000000000" pitchFamily="50" charset="-128"/>
              </a:rPr>
              <a:t>表明された</a:t>
            </a:r>
            <a:r>
              <a:rPr lang="ja-JP" altLang="ja-JP" dirty="0">
                <a:latin typeface="HGPｺﾞｼｯｸM" panose="020B0600000000000000" pitchFamily="50" charset="-128"/>
                <a:ea typeface="HGPｺﾞｼｯｸM" panose="020B0600000000000000" pitchFamily="50" charset="-128"/>
              </a:rPr>
              <a:t>要求</a:t>
            </a:r>
            <a:r>
              <a:rPr lang="ja-JP" altLang="en-US" dirty="0">
                <a:latin typeface="HGPｺﾞｼｯｸM" panose="020B0600000000000000" pitchFamily="50" charset="-128"/>
                <a:ea typeface="HGPｺﾞｼｯｸM" panose="020B0600000000000000" pitchFamily="50" charset="-128"/>
              </a:rPr>
              <a:t>だけで</a:t>
            </a:r>
            <a:r>
              <a:rPr lang="ja-JP" altLang="ja-JP" dirty="0">
                <a:latin typeface="HGPｺﾞｼｯｸM" panose="020B0600000000000000" pitchFamily="50" charset="-128"/>
                <a:ea typeface="HGPｺﾞｼｯｸM" panose="020B0600000000000000" pitchFamily="50" charset="-128"/>
              </a:rPr>
              <a:t>は</a:t>
            </a:r>
            <a:r>
              <a:rPr lang="ja-JP" altLang="en-US" dirty="0">
                <a:latin typeface="HGPｺﾞｼｯｸM" panose="020B0600000000000000" pitchFamily="50" charset="-128"/>
                <a:ea typeface="HGPｺﾞｼｯｸM" panose="020B0600000000000000" pitchFamily="50" charset="-128"/>
              </a:rPr>
              <a:t>、完全性、実現性等に不備を残すことが</a:t>
            </a:r>
            <a:r>
              <a:rPr lang="ja-JP" altLang="en-US" dirty="0" smtClean="0">
                <a:latin typeface="HGPｺﾞｼｯｸM" panose="020B0600000000000000" pitchFamily="50" charset="-128"/>
                <a:ea typeface="HGPｺﾞｼｯｸM" panose="020B0600000000000000" pitchFamily="50" charset="-128"/>
              </a:rPr>
              <a:t>多く、</a:t>
            </a:r>
            <a:endParaRPr lang="en-US" altLang="ja-JP" dirty="0">
              <a:latin typeface="HGPｺﾞｼｯｸM" panose="020B0600000000000000" pitchFamily="50" charset="-128"/>
              <a:ea typeface="HGPｺﾞｼｯｸM" panose="020B0600000000000000" pitchFamily="50" charset="-128"/>
            </a:endParaRPr>
          </a:p>
          <a:p>
            <a:r>
              <a:rPr lang="ja-JP" altLang="en-US" dirty="0">
                <a:latin typeface="HGPｺﾞｼｯｸM" panose="020B0600000000000000" pitchFamily="50" charset="-128"/>
                <a:ea typeface="HGPｺﾞｼｯｸM" panose="020B0600000000000000" pitchFamily="50" charset="-128"/>
              </a:rPr>
              <a:t>要求を「引き出す」「分析する」アプローチによる精錬が欠かせない。</a:t>
            </a:r>
          </a:p>
        </p:txBody>
      </p:sp>
      <p:sp>
        <p:nvSpPr>
          <p:cNvPr id="9" name="角丸四角形 8"/>
          <p:cNvSpPr/>
          <p:nvPr/>
        </p:nvSpPr>
        <p:spPr>
          <a:xfrm>
            <a:off x="467544" y="5399188"/>
            <a:ext cx="8352928" cy="96896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sz="2800" kern="100" dirty="0">
                <a:solidFill>
                  <a:schemeClr val="tx1"/>
                </a:solidFill>
                <a:latin typeface="HGPｺﾞｼｯｸM" panose="020B0600000000000000" pitchFamily="50" charset="-128"/>
                <a:ea typeface="HGPｺﾞｼｯｸM" panose="020B0600000000000000" pitchFamily="50" charset="-128"/>
                <a:cs typeface="Times New Roman"/>
              </a:rPr>
              <a:t>要求は始めからあるものではなく開発する ＝ 要求開発</a:t>
            </a:r>
            <a:endParaRPr lang="en-US" altLang="ja-JP" sz="2800"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sp>
        <p:nvSpPr>
          <p:cNvPr id="11" name="テキスト ボックス 10"/>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の品質を高める</a:t>
            </a:r>
            <a:r>
              <a:rPr lang="ja-JP" altLang="ja-JP" dirty="0">
                <a:latin typeface="HGPｺﾞｼｯｸM" panose="020B0600000000000000" pitchFamily="50" charset="-128"/>
                <a:ea typeface="HGPｺﾞｼｯｸM" panose="020B0600000000000000" pitchFamily="50" charset="-128"/>
              </a:rPr>
              <a:t>には、</a:t>
            </a:r>
            <a:r>
              <a:rPr lang="ja-JP" altLang="en-US" dirty="0">
                <a:latin typeface="HGPｺﾞｼｯｸM" panose="020B0600000000000000" pitchFamily="50" charset="-128"/>
                <a:ea typeface="HGPｺﾞｼｯｸM" panose="020B0600000000000000" pitchFamily="50" charset="-128"/>
              </a:rPr>
              <a:t>３</a:t>
            </a:r>
            <a:r>
              <a:rPr lang="ja-JP" altLang="ja-JP" dirty="0">
                <a:latin typeface="HGPｺﾞｼｯｸM" panose="020B0600000000000000" pitchFamily="50" charset="-128"/>
                <a:ea typeface="HGPｺﾞｼｯｸM" panose="020B0600000000000000" pitchFamily="50" charset="-128"/>
              </a:rPr>
              <a:t>つの</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要求の状態</a:t>
            </a:r>
            <a:r>
              <a:rPr lang="ja-JP" altLang="en-US" dirty="0">
                <a:latin typeface="HGPｺﾞｼｯｸM" panose="020B0600000000000000" pitchFamily="50" charset="-128"/>
                <a:ea typeface="HGPｺﾞｼｯｸM" panose="020B0600000000000000" pitchFamily="50" charset="-128"/>
              </a:rPr>
              <a:t>」</a:t>
            </a:r>
            <a:r>
              <a:rPr lang="ja-JP" altLang="ja-JP" dirty="0">
                <a:latin typeface="HGPｺﾞｼｯｸM" panose="020B0600000000000000" pitchFamily="50" charset="-128"/>
                <a:ea typeface="HGPｺﾞｼｯｸM" panose="020B0600000000000000" pitchFamily="50" charset="-128"/>
              </a:rPr>
              <a:t>を意識することが重要</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59882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34</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要求の状態②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78454"/>
            <a:ext cx="5157505" cy="48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3779912" y="5402219"/>
            <a:ext cx="3234100" cy="1320205"/>
          </a:xfrm>
          <a:prstGeom prst="rect">
            <a:avLst/>
          </a:prstGeom>
          <a:noFill/>
          <a:ln w="47625">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200" dirty="0">
              <a:solidFill>
                <a:srgbClr val="FFFFFF"/>
              </a:solidFill>
              <a:latin typeface="HGPｺﾞｼｯｸM" panose="020B0600000000000000" pitchFamily="50" charset="-128"/>
              <a:ea typeface="HGPｺﾞｼｯｸM" panose="020B0600000000000000" pitchFamily="50" charset="-128"/>
            </a:endParaRPr>
          </a:p>
        </p:txBody>
      </p:sp>
      <p:sp>
        <p:nvSpPr>
          <p:cNvPr id="9" name="テキスト ボックス 8"/>
          <p:cNvSpPr txBox="1"/>
          <p:nvPr/>
        </p:nvSpPr>
        <p:spPr>
          <a:xfrm>
            <a:off x="5193001" y="5673442"/>
            <a:ext cx="2043295" cy="707886"/>
          </a:xfrm>
          <a:prstGeom prst="rect">
            <a:avLst/>
          </a:prstGeom>
          <a:noFill/>
        </p:spPr>
        <p:txBody>
          <a:bodyPr wrap="square" rtlCol="0">
            <a:spAutoFit/>
          </a:bodyPr>
          <a:lstStyle/>
          <a:p>
            <a:r>
              <a:rPr lang="ja-JP" altLang="en-US" sz="4000" dirty="0">
                <a:solidFill>
                  <a:srgbClr val="201815"/>
                </a:solidFill>
                <a:latin typeface="HGPｺﾞｼｯｸE" panose="020B0900000000000000" pitchFamily="50" charset="-128"/>
                <a:ea typeface="HGPｺﾞｼｯｸE" panose="020B0900000000000000" pitchFamily="50" charset="-128"/>
              </a:rPr>
              <a:t>＝要求</a:t>
            </a:r>
            <a:endParaRPr lang="en-US" altLang="ja-JP" sz="4000" dirty="0">
              <a:solidFill>
                <a:srgbClr val="201815"/>
              </a:solidFill>
              <a:latin typeface="HGPｺﾞｼｯｸE" panose="020B0900000000000000" pitchFamily="50" charset="-128"/>
              <a:ea typeface="HGPｺﾞｼｯｸE" panose="020B0900000000000000" pitchFamily="50" charset="-128"/>
            </a:endParaRPr>
          </a:p>
        </p:txBody>
      </p:sp>
      <p:sp>
        <p:nvSpPr>
          <p:cNvPr id="5" name="正方形/長方形 4"/>
          <p:cNvSpPr/>
          <p:nvPr/>
        </p:nvSpPr>
        <p:spPr>
          <a:xfrm>
            <a:off x="592089" y="1763524"/>
            <a:ext cx="2286000" cy="369332"/>
          </a:xfrm>
          <a:prstGeom prst="rect">
            <a:avLst/>
          </a:prstGeom>
        </p:spPr>
        <p:txBody>
          <a:bodyPr wrap="square">
            <a:spAutoFit/>
          </a:bodyPr>
          <a:lstStyle/>
          <a:p>
            <a:r>
              <a:rPr lang="ja-JP" altLang="en-US" dirty="0">
                <a:solidFill>
                  <a:schemeClr val="dk1"/>
                </a:solidFill>
                <a:latin typeface="HGPｺﾞｼｯｸM" panose="020B0600000000000000" pitchFamily="50" charset="-128"/>
                <a:ea typeface="HGPｺﾞｼｯｸM" panose="020B0600000000000000" pitchFamily="50" charset="-128"/>
              </a:rPr>
              <a:t>「</a:t>
            </a:r>
            <a:r>
              <a:rPr lang="ja-JP" altLang="ja-JP" dirty="0">
                <a:solidFill>
                  <a:schemeClr val="dk1"/>
                </a:solidFill>
                <a:latin typeface="HGPｺﾞｼｯｸM" panose="020B0600000000000000" pitchFamily="50" charset="-128"/>
                <a:ea typeface="HGPｺﾞｼｯｸM" panose="020B0600000000000000" pitchFamily="50" charset="-128"/>
              </a:rPr>
              <a:t>要求の概念構造</a:t>
            </a:r>
            <a:r>
              <a:rPr lang="ja-JP" altLang="en-US" dirty="0">
                <a:solidFill>
                  <a:schemeClr val="dk1"/>
                </a:solidFill>
                <a:latin typeface="HGPｺﾞｼｯｸM" panose="020B0600000000000000" pitchFamily="50" charset="-128"/>
                <a:ea typeface="HGPｺﾞｼｯｸM" panose="020B0600000000000000" pitchFamily="50" charset="-128"/>
              </a:rPr>
              <a:t>」</a:t>
            </a:r>
            <a:endParaRPr lang="ja-JP" altLang="en-US" dirty="0"/>
          </a:p>
        </p:txBody>
      </p:sp>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要求抽出の抜け漏れを抑制する考え方</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015" y="1628800"/>
            <a:ext cx="4451985" cy="2948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2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35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要件の属性</a:t>
            </a:r>
            <a:endParaRPr kumimoji="1" lang="ja-JP" altLang="en-US" dirty="0">
              <a:latin typeface="HGPｺﾞｼｯｸM" panose="020B0600000000000000" pitchFamily="50" charset="-128"/>
              <a:ea typeface="HGPｺﾞｼｯｸM" panose="020B0600000000000000"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268865268"/>
              </p:ext>
            </p:extLst>
          </p:nvPr>
        </p:nvGraphicFramePr>
        <p:xfrm>
          <a:off x="467544" y="1700808"/>
          <a:ext cx="8424936" cy="4680525"/>
        </p:xfrm>
        <a:graphic>
          <a:graphicData uri="http://schemas.openxmlformats.org/drawingml/2006/table">
            <a:tbl>
              <a:tblPr firstRow="1" firstCol="1" bandRow="1">
                <a:tableStyleId>{1E171933-4619-4E11-9A3F-F7608DF75F80}</a:tableStyleId>
              </a:tblPr>
              <a:tblGrid>
                <a:gridCol w="407035">
                  <a:extLst>
                    <a:ext uri="{9D8B030D-6E8A-4147-A177-3AD203B41FA5}">
                      <a16:colId xmlns="" xmlns:a16="http://schemas.microsoft.com/office/drawing/2014/main" val="20000"/>
                    </a:ext>
                  </a:extLst>
                </a:gridCol>
                <a:gridCol w="2689309">
                  <a:extLst>
                    <a:ext uri="{9D8B030D-6E8A-4147-A177-3AD203B41FA5}">
                      <a16:colId xmlns="" xmlns:a16="http://schemas.microsoft.com/office/drawing/2014/main" val="20001"/>
                    </a:ext>
                  </a:extLst>
                </a:gridCol>
                <a:gridCol w="5328592">
                  <a:extLst>
                    <a:ext uri="{9D8B030D-6E8A-4147-A177-3AD203B41FA5}">
                      <a16:colId xmlns="" xmlns:a16="http://schemas.microsoft.com/office/drawing/2014/main" val="20002"/>
                    </a:ext>
                  </a:extLst>
                </a:gridCol>
              </a:tblGrid>
              <a:tr h="312035">
                <a:tc>
                  <a:txBody>
                    <a:bodyPr/>
                    <a:lstStyle/>
                    <a:p>
                      <a:pPr algn="ct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No</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tc>
                  <a:txBody>
                    <a:bodyPr/>
                    <a:lstStyle/>
                    <a:p>
                      <a:pPr algn="ct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要求属性値の例</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solidFill>
                      <a:schemeClr val="accent4">
                        <a:lumMod val="60000"/>
                        <a:lumOff val="40000"/>
                      </a:schemeClr>
                    </a:solidFill>
                  </a:tcPr>
                </a:tc>
                <a:extLst>
                  <a:ext uri="{0D108BD9-81ED-4DB2-BD59-A6C34878D82A}">
                    <a16:rowId xmlns="" xmlns:a16="http://schemas.microsoft.com/office/drawing/2014/main" val="1000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要求スコープ</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業務要求・システム要求・移行要求・運用要求など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対象業務分類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事業名・組織機能名など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要求の分類</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機能要求・非機能要求など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重要度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高・中・低</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業務の継続性</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や事業価値への貢献</a:t>
                      </a:r>
                      <a:r>
                        <a:rPr lang="ja-JP" sz="1800" kern="100" dirty="0">
                          <a:solidFill>
                            <a:schemeClr val="tx1"/>
                          </a:solidFill>
                          <a:effectLst/>
                          <a:latin typeface="HGPｺﾞｼｯｸM" panose="020B0600000000000000" pitchFamily="50" charset="-128"/>
                          <a:ea typeface="HGPｺﾞｼｯｸM" panose="020B0600000000000000" pitchFamily="50" charset="-128"/>
                        </a:rPr>
                        <a:t>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4"/>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5</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緊急度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5"/>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6</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難易度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高・中・低など（既存ソースの</a:t>
                      </a:r>
                      <a:r>
                        <a:rPr lang="en-US" sz="1800" kern="100" dirty="0">
                          <a:solidFill>
                            <a:schemeClr val="tx1"/>
                          </a:solidFill>
                          <a:effectLst/>
                          <a:latin typeface="HGPｺﾞｼｯｸM" panose="020B0600000000000000" pitchFamily="50" charset="-128"/>
                          <a:ea typeface="HGPｺﾞｼｯｸM" panose="020B0600000000000000" pitchFamily="50" charset="-128"/>
                        </a:rPr>
                        <a:t>SLOC</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6"/>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7</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使用頻度・実行頻度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回</a:t>
                      </a:r>
                      <a:r>
                        <a:rPr 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sz="1800" kern="100" dirty="0">
                          <a:solidFill>
                            <a:schemeClr val="tx1"/>
                          </a:solidFill>
                          <a:effectLst/>
                          <a:latin typeface="HGPｺﾞｼｯｸM" panose="020B0600000000000000" pitchFamily="50" charset="-128"/>
                          <a:ea typeface="HGPｺﾞｼｯｸM" panose="020B0600000000000000" pitchFamily="50" charset="-128"/>
                        </a:rPr>
                        <a:t>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7"/>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8</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要求内容の安定度（確度）</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高・中・低など（要求変更リスクレベルなどで設定）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8"/>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9</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所要コスト</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人月など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09"/>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10</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メリット</a:t>
                      </a:r>
                      <a:r>
                        <a:rPr lang="en-US" altLang="ja-JP"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en-US" sz="1800" u="none" kern="100" dirty="0">
                          <a:solidFill>
                            <a:schemeClr val="tx1"/>
                          </a:solidFill>
                          <a:effectLst/>
                          <a:latin typeface="HGPｺﾞｼｯｸM" panose="020B0600000000000000" pitchFamily="50" charset="-128"/>
                          <a:ea typeface="HGPｺﾞｼｯｸM" panose="020B0600000000000000" pitchFamily="50" charset="-128"/>
                        </a:rPr>
                        <a:t>デメリット</a:t>
                      </a:r>
                      <a:endParaRPr lang="ja-JP" sz="1800"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削減運用費用、増加売上額</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a:t>
                      </a:r>
                      <a:r>
                        <a:rPr lang="ja-JP" altLang="ja-JP" sz="1800" kern="100" dirty="0">
                          <a:solidFill>
                            <a:schemeClr val="tx1"/>
                          </a:solidFill>
                          <a:effectLst/>
                          <a:latin typeface="HGPｺﾞｼｯｸM" panose="020B0600000000000000" pitchFamily="50" charset="-128"/>
                          <a:ea typeface="HGPｺﾞｼｯｸM" panose="020B0600000000000000" pitchFamily="50" charset="-128"/>
                        </a:rPr>
                        <a:t>業務プロセスの複雑化</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0"/>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11</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リスク</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ビジネス上のリスクと利用技術の持つリスクなどで設定</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1"/>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12</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オーナー</a:t>
                      </a:r>
                      <a:r>
                        <a:rPr lang="ja-JP" altLang="en-US" sz="1800" kern="100" dirty="0">
                          <a:solidFill>
                            <a:schemeClr val="tx1"/>
                          </a:solidFill>
                          <a:effectLst/>
                          <a:latin typeface="HGPｺﾞｼｯｸM" panose="020B0600000000000000" pitchFamily="50" charset="-128"/>
                          <a:ea typeface="HGPｺﾞｼｯｸM" panose="020B0600000000000000" pitchFamily="50" charset="-128"/>
                        </a:rPr>
                        <a:t>、利害関係者</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部</a:t>
                      </a: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担当など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2"/>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13</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要求依存関係</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依存する要求</a:t>
                      </a:r>
                      <a:r>
                        <a:rPr lang="en-US" sz="1800" kern="100" dirty="0">
                          <a:solidFill>
                            <a:schemeClr val="tx1"/>
                          </a:solidFill>
                          <a:effectLst/>
                          <a:latin typeface="HGPｺﾞｼｯｸM" panose="020B0600000000000000" pitchFamily="50" charset="-128"/>
                          <a:ea typeface="HGPｺﾞｼｯｸM" panose="020B0600000000000000" pitchFamily="50" charset="-128"/>
                        </a:rPr>
                        <a:t>ID</a:t>
                      </a:r>
                      <a:r>
                        <a:rPr lang="ja-JP" sz="1800" kern="100" dirty="0">
                          <a:solidFill>
                            <a:schemeClr val="tx1"/>
                          </a:solidFill>
                          <a:effectLst/>
                          <a:latin typeface="HGPｺﾞｼｯｸM" panose="020B0600000000000000" pitchFamily="50" charset="-128"/>
                          <a:ea typeface="HGPｺﾞｼｯｸM" panose="020B0600000000000000" pitchFamily="50" charset="-128"/>
                        </a:rPr>
                        <a:t>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3"/>
                  </a:ext>
                </a:extLst>
              </a:tr>
              <a:tr h="312035">
                <a:tc>
                  <a:txBody>
                    <a:bodyPr/>
                    <a:lstStyle/>
                    <a:p>
                      <a:pPr marL="0" lvl="0" indent="0">
                        <a:spcAft>
                          <a:spcPts val="0"/>
                        </a:spcAft>
                        <a:buFont typeface="+mj-lt"/>
                        <a:buNone/>
                      </a:pPr>
                      <a:r>
                        <a:rPr lang="en-US" alt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rPr>
                        <a:t>14</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ja-JP" sz="1800" kern="100" dirty="0">
                          <a:solidFill>
                            <a:schemeClr val="tx1"/>
                          </a:solidFill>
                          <a:effectLst/>
                          <a:latin typeface="HGPｺﾞｼｯｸM" panose="020B0600000000000000" pitchFamily="50" charset="-128"/>
                          <a:ea typeface="HGPｺﾞｼｯｸM" panose="020B0600000000000000" pitchFamily="50" charset="-128"/>
                        </a:rPr>
                        <a:t>関連業務</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tc>
                  <a:txBody>
                    <a:bodyPr/>
                    <a:lstStyle/>
                    <a:p>
                      <a:pPr>
                        <a:spcAft>
                          <a:spcPts val="0"/>
                        </a:spcAft>
                      </a:pPr>
                      <a:r>
                        <a:rPr lang="en-US" sz="1800" kern="100" dirty="0">
                          <a:solidFill>
                            <a:schemeClr val="tx1"/>
                          </a:solidFill>
                          <a:effectLst/>
                          <a:latin typeface="HGPｺﾞｼｯｸM" panose="020B0600000000000000" pitchFamily="50" charset="-128"/>
                          <a:ea typeface="HGPｺﾞｼｯｸM" panose="020B0600000000000000" pitchFamily="50" charset="-128"/>
                        </a:rPr>
                        <a:t>XX</a:t>
                      </a:r>
                      <a:r>
                        <a:rPr lang="ja-JP" sz="1800" kern="100" dirty="0">
                          <a:solidFill>
                            <a:schemeClr val="tx1"/>
                          </a:solidFill>
                          <a:effectLst/>
                          <a:latin typeface="HGPｺﾞｼｯｸM" panose="020B0600000000000000" pitchFamily="50" charset="-128"/>
                          <a:ea typeface="HGPｺﾞｼｯｸM" panose="020B0600000000000000" pitchFamily="50" charset="-128"/>
                        </a:rPr>
                        <a:t>業務など</a:t>
                      </a:r>
                      <a:endParaRPr lang="ja-JP" sz="18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8580" marR="68580" marT="0" marB="0" anchor="ctr"/>
                </a:tc>
                <a:extLst>
                  <a:ext uri="{0D108BD9-81ED-4DB2-BD59-A6C34878D82A}">
                    <a16:rowId xmlns="" xmlns:a16="http://schemas.microsoft.com/office/drawing/2014/main" val="10014"/>
                  </a:ext>
                </a:extLst>
              </a:tr>
            </a:tbl>
          </a:graphicData>
        </a:graphic>
      </p:graphicFrame>
      <p:sp>
        <p:nvSpPr>
          <p:cNvPr id="8" name="テキスト ボックス 7"/>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ja-JP" dirty="0">
                <a:latin typeface="HGPｺﾞｼｯｸM" panose="020B0600000000000000" pitchFamily="50" charset="-128"/>
                <a:ea typeface="HGPｺﾞｼｯｸM" panose="020B0600000000000000" pitchFamily="50" charset="-128"/>
              </a:rPr>
              <a:t>要件</a:t>
            </a:r>
            <a:r>
              <a:rPr lang="ja-JP" altLang="en-US" dirty="0">
                <a:latin typeface="HGPｺﾞｼｯｸM" panose="020B0600000000000000" pitchFamily="50" charset="-128"/>
                <a:ea typeface="HGPｺﾞｼｯｸM" panose="020B0600000000000000" pitchFamily="50" charset="-128"/>
              </a:rPr>
              <a:t>の</a:t>
            </a:r>
            <a:r>
              <a:rPr lang="ja-JP" altLang="ja-JP" dirty="0">
                <a:latin typeface="HGPｺﾞｼｯｸM" panose="020B0600000000000000" pitchFamily="50" charset="-128"/>
                <a:ea typeface="HGPｺﾞｼｯｸM" panose="020B0600000000000000" pitchFamily="50" charset="-128"/>
              </a:rPr>
              <a:t>属性</a:t>
            </a:r>
            <a:r>
              <a:rPr lang="ja-JP" altLang="en-US" dirty="0">
                <a:latin typeface="HGPｺﾞｼｯｸM" panose="020B0600000000000000" pitchFamily="50" charset="-128"/>
                <a:ea typeface="HGPｺﾞｼｯｸM" panose="020B0600000000000000" pitchFamily="50" charset="-128"/>
              </a:rPr>
              <a:t>情報を明確にすることで</a:t>
            </a:r>
            <a:r>
              <a:rPr lang="ja-JP" altLang="ja-JP" dirty="0">
                <a:latin typeface="HGPｺﾞｼｯｸM" panose="020B0600000000000000" pitchFamily="50" charset="-128"/>
                <a:ea typeface="HGPｺﾞｼｯｸM" panose="020B0600000000000000" pitchFamily="50" charset="-128"/>
              </a:rPr>
              <a:t>要件を</a:t>
            </a:r>
            <a:r>
              <a:rPr lang="ja-JP" altLang="en-US" dirty="0">
                <a:latin typeface="HGPｺﾞｼｯｸM" panose="020B0600000000000000" pitchFamily="50" charset="-128"/>
                <a:ea typeface="HGPｺﾞｼｯｸM" panose="020B0600000000000000" pitchFamily="50" charset="-128"/>
              </a:rPr>
              <a:t>補強し、要件を管理する</a:t>
            </a:r>
            <a:r>
              <a:rPr lang="ja-JP" altLang="ja-JP" dirty="0">
                <a:latin typeface="HGPｺﾞｼｯｸM" panose="020B0600000000000000" pitchFamily="50" charset="-128"/>
                <a:ea typeface="HGPｺﾞｼｯｸM" panose="020B0600000000000000" pitchFamily="50" charset="-128"/>
              </a:rPr>
              <a:t>。</a:t>
            </a:r>
            <a:endParaRPr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73874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36</a:t>
            </a:fld>
            <a:endParaRPr lang="ja-JP" altLang="en-US" dirty="0"/>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要件の特性①</a:t>
            </a:r>
            <a:endParaRPr lang="en-US" altLang="ja-JP" dirty="0">
              <a:latin typeface="HGPｺﾞｼｯｸM" panose="020B0600000000000000" pitchFamily="50" charset="-128"/>
              <a:ea typeface="HGPｺﾞｼｯｸM" panose="020B0600000000000000" pitchFamily="50" charset="-128"/>
            </a:endParaRPr>
          </a:p>
        </p:txBody>
      </p:sp>
      <p:sp>
        <p:nvSpPr>
          <p:cNvPr id="5" name="テキスト ボックス 4"/>
          <p:cNvSpPr txBox="1"/>
          <p:nvPr/>
        </p:nvSpPr>
        <p:spPr>
          <a:xfrm>
            <a:off x="251520" y="1700808"/>
            <a:ext cx="8208912" cy="3139321"/>
          </a:xfrm>
          <a:prstGeom prst="rect">
            <a:avLst/>
          </a:prstGeom>
          <a:noFill/>
        </p:spPr>
        <p:txBody>
          <a:bodyPr wrap="square" rtlCol="0">
            <a:spAutoFit/>
          </a:bodyPr>
          <a:lstStyle/>
          <a:p>
            <a:pPr marL="720725"/>
            <a:endParaRPr lang="en-US" altLang="ja-JP" sz="800"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542925"/>
            <a:r>
              <a:rPr lang="ja-JP" altLang="en-US" sz="3200" dirty="0">
                <a:latin typeface="HGPｺﾞｼｯｸM" panose="020B0600000000000000" pitchFamily="50" charset="-128"/>
                <a:ea typeface="HGPｺﾞｼｯｸM" panose="020B0600000000000000" pitchFamily="50" charset="-128"/>
              </a:rPr>
              <a:t>　　　　 </a:t>
            </a:r>
            <a:r>
              <a:rPr lang="ja-JP" altLang="en-US" sz="3200" b="1" dirty="0">
                <a:latin typeface="HGPｺﾞｼｯｸM" panose="020B0600000000000000" pitchFamily="50" charset="-128"/>
                <a:ea typeface="HGPｺﾞｼｯｸM" panose="020B0600000000000000" pitchFamily="50" charset="-128"/>
              </a:rPr>
              <a:t>検証：</a:t>
            </a:r>
            <a:endParaRPr lang="en-US" altLang="ja-JP" sz="3200" b="1" dirty="0">
              <a:latin typeface="HGPｺﾞｼｯｸM" panose="020B0600000000000000" pitchFamily="50" charset="-128"/>
              <a:ea typeface="HGPｺﾞｼｯｸM" panose="020B0600000000000000" pitchFamily="50" charset="-128"/>
            </a:endParaRPr>
          </a:p>
          <a:p>
            <a:pPr marL="542925"/>
            <a:r>
              <a:rPr lang="ja-JP" altLang="en-US" b="1" dirty="0">
                <a:latin typeface="HGPｺﾞｼｯｸM" panose="020B0600000000000000" pitchFamily="50" charset="-128"/>
                <a:ea typeface="HGPｺﾞｼｯｸM" panose="020B0600000000000000" pitchFamily="50" charset="-128"/>
              </a:rPr>
              <a:t>　　　　（Ｖｅｒｉｆｉｃａｔｉｏｎ）</a:t>
            </a:r>
            <a:endParaRPr lang="en-US" altLang="ja-JP" b="1" dirty="0">
              <a:latin typeface="HGPｺﾞｼｯｸM" panose="020B0600000000000000" pitchFamily="50" charset="-128"/>
              <a:ea typeface="HGPｺﾞｼｯｸM" panose="020B0600000000000000" pitchFamily="50" charset="-128"/>
            </a:endParaRPr>
          </a:p>
          <a:p>
            <a:pPr marL="542925"/>
            <a:endParaRPr lang="en-US" altLang="ja-JP" b="1" dirty="0">
              <a:latin typeface="HGPｺﾞｼｯｸM" panose="020B0600000000000000" pitchFamily="50" charset="-128"/>
              <a:ea typeface="HGPｺﾞｼｯｸM" panose="020B0600000000000000" pitchFamily="50" charset="-128"/>
            </a:endParaRPr>
          </a:p>
          <a:p>
            <a:pPr marL="542925"/>
            <a:r>
              <a:rPr lang="ja-JP" altLang="en-US" sz="3200" b="1" dirty="0">
                <a:latin typeface="HGPｺﾞｼｯｸM" panose="020B0600000000000000" pitchFamily="50" charset="-128"/>
                <a:ea typeface="HGPｺﾞｼｯｸM" panose="020B0600000000000000" pitchFamily="50" charset="-128"/>
              </a:rPr>
              <a:t>妥当性確認：</a:t>
            </a:r>
            <a:r>
              <a:rPr lang="ja-JP" altLang="en-US" dirty="0">
                <a:latin typeface="HGPｺﾞｼｯｸM" panose="020B0600000000000000" pitchFamily="50" charset="-128"/>
                <a:ea typeface="HGPｺﾞｼｯｸM" panose="020B0600000000000000" pitchFamily="50" charset="-128"/>
              </a:rPr>
              <a:t>　　　　　</a:t>
            </a:r>
            <a:endParaRPr lang="en-US" altLang="ja-JP" dirty="0">
              <a:latin typeface="HGPｺﾞｼｯｸM" panose="020B0600000000000000" pitchFamily="50" charset="-128"/>
              <a:ea typeface="HGPｺﾞｼｯｸM" panose="020B0600000000000000" pitchFamily="50" charset="-128"/>
            </a:endParaRPr>
          </a:p>
          <a:p>
            <a:pPr marL="542925"/>
            <a:r>
              <a:rPr lang="ja-JP" altLang="en-US" dirty="0">
                <a:latin typeface="HGPｺﾞｼｯｸM" panose="020B0600000000000000" pitchFamily="50" charset="-128"/>
                <a:ea typeface="HGPｺﾞｼｯｸM" panose="020B0600000000000000" pitchFamily="50" charset="-128"/>
              </a:rPr>
              <a:t>　　　　　</a:t>
            </a:r>
            <a:r>
              <a:rPr lang="ja-JP" altLang="en-US" b="1" dirty="0">
                <a:latin typeface="HGPｺﾞｼｯｸM" panose="020B0600000000000000" pitchFamily="50" charset="-128"/>
                <a:ea typeface="HGPｺﾞｼｯｸM" panose="020B0600000000000000" pitchFamily="50" charset="-128"/>
              </a:rPr>
              <a:t>（Ｖａｌｉｄａｔｉｏｎ）</a:t>
            </a:r>
            <a:endParaRPr lang="en-US" altLang="ja-JP" b="1" dirty="0">
              <a:latin typeface="HGPｺﾞｼｯｸM" panose="020B0600000000000000" pitchFamily="50" charset="-128"/>
              <a:ea typeface="HGPｺﾞｼｯｸM" panose="020B0600000000000000" pitchFamily="50" charset="-128"/>
            </a:endParaRPr>
          </a:p>
          <a:p>
            <a:pPr marL="720725"/>
            <a:endParaRPr lang="en-US" altLang="ja-JP" dirty="0">
              <a:latin typeface="HGPｺﾞｼｯｸM" panose="020B0600000000000000" pitchFamily="50" charset="-128"/>
              <a:ea typeface="HGPｺﾞｼｯｸM" panose="020B0600000000000000" pitchFamily="50" charset="-128"/>
            </a:endParaRPr>
          </a:p>
          <a:p>
            <a:pPr marL="285750" indent="-285750">
              <a:buFont typeface="Wingdings" panose="05000000000000000000" pitchFamily="2" charset="2"/>
              <a:buChar char="n"/>
            </a:pPr>
            <a:endParaRPr lang="en-US" altLang="ja-JP" dirty="0">
              <a:latin typeface="HGPｺﾞｼｯｸM" panose="020B0600000000000000" pitchFamily="50" charset="-128"/>
              <a:ea typeface="HGPｺﾞｼｯｸM" panose="020B0600000000000000" pitchFamily="50" charset="-128"/>
            </a:endParaRPr>
          </a:p>
        </p:txBody>
      </p:sp>
      <p:sp>
        <p:nvSpPr>
          <p:cNvPr id="3" name="正方形/長方形 2"/>
          <p:cNvSpPr/>
          <p:nvPr/>
        </p:nvSpPr>
        <p:spPr>
          <a:xfrm>
            <a:off x="3203848" y="239185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3200" dirty="0">
                <a:solidFill>
                  <a:schemeClr val="tx1"/>
                </a:solidFill>
                <a:latin typeface="HGPｺﾞｼｯｸM" panose="020B0600000000000000" pitchFamily="50" charset="-128"/>
                <a:ea typeface="HGPｺﾞｼｯｸM" panose="020B0600000000000000" pitchFamily="50" charset="-128"/>
              </a:rPr>
              <a:t>正しく、適切な手段であること</a:t>
            </a:r>
            <a:endParaRPr kumimoji="1" lang="ja-JP" altLang="en-US" sz="3200" dirty="0">
              <a:solidFill>
                <a:schemeClr val="tx1"/>
              </a:solidFill>
              <a:latin typeface="HGPｺﾞｼｯｸM" panose="020B0600000000000000" pitchFamily="50" charset="-128"/>
              <a:ea typeface="HGPｺﾞｼｯｸM" panose="020B0600000000000000" pitchFamily="50" charset="-128"/>
            </a:endParaRPr>
          </a:p>
        </p:txBody>
      </p:sp>
      <p:sp>
        <p:nvSpPr>
          <p:cNvPr id="6" name="正方形/長方形 5"/>
          <p:cNvSpPr/>
          <p:nvPr/>
        </p:nvSpPr>
        <p:spPr>
          <a:xfrm>
            <a:off x="3203848" y="3471977"/>
            <a:ext cx="5184576" cy="576064"/>
          </a:xfrm>
          <a:prstGeom prst="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3200" dirty="0">
                <a:solidFill>
                  <a:schemeClr val="tx1"/>
                </a:solidFill>
                <a:latin typeface="HGPｺﾞｼｯｸM" panose="020B0600000000000000" pitchFamily="50" charset="-128"/>
                <a:ea typeface="HGPｺﾞｼｯｸM" panose="020B0600000000000000" pitchFamily="50" charset="-128"/>
              </a:rPr>
              <a:t>目的・目標を達成できること</a:t>
            </a:r>
          </a:p>
        </p:txBody>
      </p:sp>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4990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37</a:t>
            </a:fld>
            <a:endParaRPr lang="ja-JP" altLang="en-US" dirty="0">
              <a:solidFill>
                <a:srgbClr val="201815"/>
              </a:solidFill>
            </a:endParaRPr>
          </a:p>
        </p:txBody>
      </p:sp>
      <p:sp>
        <p:nvSpPr>
          <p:cNvPr id="4" name="テキスト プレースホルダー 3"/>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要件の特性②</a:t>
            </a:r>
            <a:endParaRPr lang="en-US" altLang="ja-JP" dirty="0">
              <a:latin typeface="HGPｺﾞｼｯｸM" panose="020B0600000000000000" pitchFamily="50" charset="-128"/>
              <a:ea typeface="HGPｺﾞｼｯｸM" panose="020B0600000000000000" pitchFamily="50" charset="-128"/>
            </a:endParaRPr>
          </a:p>
        </p:txBody>
      </p:sp>
      <p:graphicFrame>
        <p:nvGraphicFramePr>
          <p:cNvPr id="7" name="表 6"/>
          <p:cNvGraphicFramePr>
            <a:graphicFrameLocks noGrp="1"/>
          </p:cNvGraphicFramePr>
          <p:nvPr>
            <p:extLst>
              <p:ext uri="{D42A27DB-BD31-4B8C-83A1-F6EECF244321}">
                <p14:modId xmlns:p14="http://schemas.microsoft.com/office/powerpoint/2010/main" val="3269285628"/>
              </p:ext>
            </p:extLst>
          </p:nvPr>
        </p:nvGraphicFramePr>
        <p:xfrm>
          <a:off x="395536" y="1628800"/>
          <a:ext cx="8550868" cy="4952546"/>
        </p:xfrm>
        <a:graphic>
          <a:graphicData uri="http://schemas.openxmlformats.org/drawingml/2006/table">
            <a:tbl>
              <a:tblPr firstRow="1" firstCol="1" bandRow="1">
                <a:tableStyleId>{1E171933-4619-4E11-9A3F-F7608DF75F80}</a:tableStyleId>
              </a:tblPr>
              <a:tblGrid>
                <a:gridCol w="1078639">
                  <a:extLst>
                    <a:ext uri="{9D8B030D-6E8A-4147-A177-3AD203B41FA5}">
                      <a16:colId xmlns="" xmlns:a16="http://schemas.microsoft.com/office/drawing/2014/main" val="20000"/>
                    </a:ext>
                  </a:extLst>
                </a:gridCol>
                <a:gridCol w="3096352">
                  <a:extLst>
                    <a:ext uri="{9D8B030D-6E8A-4147-A177-3AD203B41FA5}">
                      <a16:colId xmlns="" xmlns:a16="http://schemas.microsoft.com/office/drawing/2014/main" val="20001"/>
                    </a:ext>
                  </a:extLst>
                </a:gridCol>
                <a:gridCol w="4375877">
                  <a:extLst>
                    <a:ext uri="{9D8B030D-6E8A-4147-A177-3AD203B41FA5}">
                      <a16:colId xmlns="" xmlns:a16="http://schemas.microsoft.com/office/drawing/2014/main" val="20002"/>
                    </a:ext>
                  </a:extLst>
                </a:gridCol>
              </a:tblGrid>
              <a:tr h="258626">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特性</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説明</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欠陥の例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solidFill>
                      <a:schemeClr val="accent4">
                        <a:lumMod val="60000"/>
                        <a:lumOff val="40000"/>
                      </a:schemeClr>
                    </a:solidFill>
                  </a:tcPr>
                </a:tc>
                <a:extLst>
                  <a:ext uri="{0D108BD9-81ED-4DB2-BD59-A6C34878D82A}">
                    <a16:rowId xmlns="" xmlns:a16="http://schemas.microsoft.com/office/drawing/2014/main" val="10000"/>
                  </a:ext>
                </a:extLst>
              </a:tr>
              <a:tr h="41804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単一性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381000" indent="-38100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要件の対象がひとつであること。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特定システム機能要件の説明内で、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他のシステム機能要件に触れている。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1"/>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完全性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要件および要件説明に抜け漏れがなく、</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顧客のニーズを満たすこと。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異常時の業務フローが定義されていない。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2"/>
                  </a:ext>
                </a:extLst>
              </a:tr>
              <a:tr h="258626">
                <a:tc>
                  <a:txBody>
                    <a:bodyPr/>
                    <a:lstStyle/>
                    <a:p>
                      <a:pPr marL="0" indent="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一貫性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複数の要件間、上位要件間および</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要件全体に矛盾がないこと。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一方の要件実現により、他方の要件が実現できない。</a:t>
                      </a:r>
                    </a:p>
                    <a:p>
                      <a:pPr marL="0" indent="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3"/>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法令遵守</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法律や規制に準拠していること。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業界の法令に反する顧客要求事項を</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そのまま要件として定義している。</a:t>
                      </a:r>
                    </a:p>
                  </a:txBody>
                  <a:tcPr marL="64657" marR="64657" marT="0" marB="0"/>
                </a:tc>
                <a:extLst>
                  <a:ext uri="{0D108BD9-81ED-4DB2-BD59-A6C34878D82A}">
                    <a16:rowId xmlns="" xmlns:a16="http://schemas.microsoft.com/office/drawing/2014/main" val="10004"/>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独立性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要件内容が不適切または</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暗黙の認識を前提としていないこと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システム機能要件が、理由なく特定のミドルウエアに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依存した内容になっている。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5"/>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追跡可能性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前後の工程で定義した要件、</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設計との関連性が明確であること。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ビジネス目標・ゴールと業務要件の関連が確認できない。</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システム機能要件と業務プロセスの関連が確認できない。</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6"/>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最新性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最新の条件を元にしていること。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現行システム仕様の古いベースラインを元に</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要件定義されている。</a:t>
                      </a:r>
                    </a:p>
                  </a:txBody>
                  <a:tcPr marL="64657" marR="64657" marT="0" marB="0"/>
                </a:tc>
                <a:extLst>
                  <a:ext uri="{0D108BD9-81ED-4DB2-BD59-A6C34878D82A}">
                    <a16:rowId xmlns="" xmlns:a16="http://schemas.microsoft.com/office/drawing/2014/main" val="10007"/>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実現可能性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各種制約等のもとで、</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実現可能であること。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実務で運用不可能な業務フローが定義されている。</a:t>
                      </a: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技術的に実現不可能な機能要件が定義されている。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8"/>
                  </a:ext>
                </a:extLst>
              </a:tr>
              <a:tr h="382998">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無曖昧性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複数解釈が成立する曖昧さがなく、</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理解できること。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未定義</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の用語が要件説明に</a:t>
                      </a:r>
                      <a:r>
                        <a:rPr lang="ja-JP" sz="1400" kern="100" dirty="0">
                          <a:solidFill>
                            <a:schemeClr val="tx1"/>
                          </a:solidFill>
                          <a:effectLst/>
                          <a:latin typeface="HGPｺﾞｼｯｸM" panose="020B0600000000000000" pitchFamily="50" charset="-128"/>
                          <a:ea typeface="HGPｺﾞｼｯｸM" panose="020B0600000000000000" pitchFamily="50" charset="-128"/>
                        </a:rPr>
                        <a:t>使用され</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ている。</a:t>
                      </a:r>
                      <a:endParaRPr 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要件定義文内の修飾語の対象が不明確</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09"/>
                  </a:ext>
                </a:extLst>
              </a:tr>
              <a:tr h="387940">
                <a:tc>
                  <a:txBody>
                    <a:bodyPr/>
                    <a:lstStyle/>
                    <a:p>
                      <a:pPr marL="381000" indent="-381000">
                        <a:spcAft>
                          <a:spcPts val="0"/>
                        </a:spcAft>
                      </a:pPr>
                      <a:r>
                        <a:rPr lang="ja-JP" sz="1400" b="1" u="none" kern="100" dirty="0">
                          <a:solidFill>
                            <a:schemeClr val="tx1"/>
                          </a:solidFill>
                          <a:effectLst/>
                          <a:latin typeface="HGPｺﾞｼｯｸM" panose="020B0600000000000000" pitchFamily="50" charset="-128"/>
                          <a:ea typeface="HGPｺﾞｼｯｸM" panose="020B0600000000000000" pitchFamily="50" charset="-128"/>
                        </a:rPr>
                        <a:t>必要性</a:t>
                      </a:r>
                      <a:endParaRPr lang="ja-JP" sz="1400" b="1" u="none"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要件が必要とされる理由が</a:t>
                      </a:r>
                      <a:r>
                        <a:rPr lang="en-US" altLang="ja-JP" sz="1400" kern="100" dirty="0">
                          <a:solidFill>
                            <a:schemeClr val="tx1"/>
                          </a:solidFill>
                          <a:effectLst/>
                          <a:latin typeface="HGPｺﾞｼｯｸM" panose="020B0600000000000000" pitchFamily="50" charset="-128"/>
                          <a:ea typeface="HGPｺﾞｼｯｸM" panose="020B0600000000000000" pitchFamily="50" charset="-128"/>
                        </a:rPr>
                        <a:t/>
                      </a:r>
                      <a:br>
                        <a:rPr lang="en-US" altLang="ja-JP" sz="1400" kern="100" dirty="0">
                          <a:solidFill>
                            <a:schemeClr val="tx1"/>
                          </a:solidFill>
                          <a:effectLst/>
                          <a:latin typeface="HGPｺﾞｼｯｸM" panose="020B0600000000000000" pitchFamily="50" charset="-128"/>
                          <a:ea typeface="HGPｺﾞｼｯｸM" panose="020B0600000000000000" pitchFamily="50" charset="-128"/>
                        </a:rPr>
                      </a:br>
                      <a:r>
                        <a:rPr lang="ja-JP" sz="1400" kern="100" dirty="0">
                          <a:solidFill>
                            <a:schemeClr val="tx1"/>
                          </a:solidFill>
                          <a:effectLst/>
                          <a:latin typeface="HGPｺﾞｼｯｸM" panose="020B0600000000000000" pitchFamily="50" charset="-128"/>
                          <a:ea typeface="HGPｺﾞｼｯｸM" panose="020B0600000000000000" pitchFamily="50" charset="-128"/>
                        </a:rPr>
                        <a:t>明確であ</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り、過剰でない</a:t>
                      </a:r>
                      <a:r>
                        <a:rPr lang="ja-JP" sz="1400" kern="100" dirty="0">
                          <a:solidFill>
                            <a:schemeClr val="tx1"/>
                          </a:solidFill>
                          <a:effectLst/>
                          <a:latin typeface="HGPｺﾞｼｯｸM" panose="020B0600000000000000" pitchFamily="50" charset="-128"/>
                          <a:ea typeface="HGPｺﾞｼｯｸM" panose="020B0600000000000000" pitchFamily="50" charset="-128"/>
                        </a:rPr>
                        <a:t>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システム機能要件を必要としている業務が特定できない。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10"/>
                  </a:ext>
                </a:extLst>
              </a:tr>
              <a:tr h="387940">
                <a:tc>
                  <a:txBody>
                    <a:bodyPr/>
                    <a:lstStyle/>
                    <a:p>
                      <a:pPr marL="381000" indent="-381000">
                        <a:spcAft>
                          <a:spcPts val="0"/>
                        </a:spcAft>
                      </a:pPr>
                      <a:r>
                        <a:rPr lang="ja-JP" sz="1400" b="1" kern="100" dirty="0">
                          <a:solidFill>
                            <a:schemeClr val="tx1"/>
                          </a:solidFill>
                          <a:effectLst/>
                          <a:latin typeface="HGPｺﾞｼｯｸM" panose="020B0600000000000000" pitchFamily="50" charset="-128"/>
                          <a:ea typeface="HGPｺﾞｼｯｸM" panose="020B0600000000000000" pitchFamily="50" charset="-128"/>
                        </a:rPr>
                        <a:t>検証可能性</a:t>
                      </a:r>
                      <a:endParaRPr lang="ja-JP" sz="1400" b="1"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要件が実現されたこと</a:t>
                      </a: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、効果</a:t>
                      </a:r>
                      <a:r>
                        <a:rPr lang="ja-JP" sz="1400" kern="100" dirty="0">
                          <a:solidFill>
                            <a:schemeClr val="tx1"/>
                          </a:solidFill>
                          <a:effectLst/>
                          <a:latin typeface="HGPｺﾞｼｯｸM" panose="020B0600000000000000" pitchFamily="50" charset="-128"/>
                          <a:ea typeface="HGPｺﾞｼｯｸM" panose="020B0600000000000000" pitchFamily="50" charset="-128"/>
                        </a:rPr>
                        <a:t>を検証</a:t>
                      </a:r>
                      <a:endParaRPr lang="en-US" altLang="ja-JP" sz="1400" kern="100" dirty="0">
                        <a:solidFill>
                          <a:schemeClr val="tx1"/>
                        </a:solidFill>
                        <a:effectLst/>
                        <a:latin typeface="HGPｺﾞｼｯｸM" panose="020B0600000000000000" pitchFamily="50" charset="-128"/>
                        <a:ea typeface="HGPｺﾞｼｯｸM" panose="020B0600000000000000" pitchFamily="50" charset="-128"/>
                      </a:endParaRPr>
                    </a:p>
                    <a:p>
                      <a:pPr marL="0" indent="0">
                        <a:spcAft>
                          <a:spcPts val="0"/>
                        </a:spcAft>
                      </a:pPr>
                      <a:r>
                        <a:rPr lang="ja-JP" altLang="en-US" sz="1400" kern="100" dirty="0">
                          <a:solidFill>
                            <a:schemeClr val="tx1"/>
                          </a:solidFill>
                          <a:effectLst/>
                          <a:latin typeface="HGPｺﾞｼｯｸM" panose="020B0600000000000000" pitchFamily="50" charset="-128"/>
                          <a:ea typeface="HGPｺﾞｼｯｸM" panose="020B0600000000000000" pitchFamily="50" charset="-128"/>
                        </a:rPr>
                        <a:t>および測定が</a:t>
                      </a:r>
                      <a:r>
                        <a:rPr lang="ja-JP" sz="1400" kern="100" dirty="0">
                          <a:solidFill>
                            <a:schemeClr val="tx1"/>
                          </a:solidFill>
                          <a:effectLst/>
                          <a:latin typeface="HGPｺﾞｼｯｸM" panose="020B0600000000000000" pitchFamily="50" charset="-128"/>
                          <a:ea typeface="HGPｺﾞｼｯｸM" panose="020B0600000000000000" pitchFamily="50" charset="-128"/>
                        </a:rPr>
                        <a:t>可能であること。</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tc>
                  <a:txBody>
                    <a:bodyPr/>
                    <a:lstStyle/>
                    <a:p>
                      <a:pPr marL="0" indent="0">
                        <a:spcAft>
                          <a:spcPts val="0"/>
                        </a:spcAft>
                      </a:pPr>
                      <a:r>
                        <a:rPr lang="ja-JP" sz="1400" kern="100" dirty="0">
                          <a:solidFill>
                            <a:schemeClr val="tx1"/>
                          </a:solidFill>
                          <a:effectLst/>
                          <a:latin typeface="HGPｺﾞｼｯｸM" panose="020B0600000000000000" pitchFamily="50" charset="-128"/>
                          <a:ea typeface="HGPｺﾞｼｯｸM" panose="020B0600000000000000" pitchFamily="50" charset="-128"/>
                        </a:rPr>
                        <a:t>検証の合否判定観点や基準が明確に定義されていない。</a:t>
                      </a:r>
                    </a:p>
                    <a:p>
                      <a:pPr marL="381000" indent="63500">
                        <a:spcAft>
                          <a:spcPts val="0"/>
                        </a:spcAft>
                      </a:pPr>
                      <a:r>
                        <a:rPr lang="en-US" sz="1400" kern="100" dirty="0">
                          <a:solidFill>
                            <a:schemeClr val="tx1"/>
                          </a:solidFill>
                          <a:effectLst/>
                          <a:latin typeface="HGPｺﾞｼｯｸM" panose="020B0600000000000000" pitchFamily="50" charset="-128"/>
                          <a:ea typeface="HGPｺﾞｼｯｸM" panose="020B0600000000000000" pitchFamily="50" charset="-128"/>
                        </a:rPr>
                        <a:t> </a:t>
                      </a:r>
                      <a:endParaRPr lang="ja-JP" sz="1400" kern="100" dirty="0">
                        <a:solidFill>
                          <a:schemeClr val="tx1"/>
                        </a:solidFill>
                        <a:effectLst/>
                        <a:latin typeface="HGPｺﾞｼｯｸM" panose="020B0600000000000000" pitchFamily="50" charset="-128"/>
                        <a:ea typeface="HGPｺﾞｼｯｸM" panose="020B0600000000000000" pitchFamily="50" charset="-128"/>
                        <a:cs typeface="Times New Roman"/>
                      </a:endParaRPr>
                    </a:p>
                  </a:txBody>
                  <a:tcPr marL="64657" marR="64657" marT="0" marB="0"/>
                </a:tc>
                <a:extLst>
                  <a:ext uri="{0D108BD9-81ED-4DB2-BD59-A6C34878D82A}">
                    <a16:rowId xmlns="" xmlns:a16="http://schemas.microsoft.com/office/drawing/2014/main" val="10011"/>
                  </a:ext>
                </a:extLst>
              </a:tr>
            </a:tbl>
          </a:graphicData>
        </a:graphic>
      </p:graphicFrame>
      <p:sp>
        <p:nvSpPr>
          <p:cNvPr id="10" name="テキスト ボックス 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検証の観点として、要件の特性を活用する。</a:t>
            </a:r>
          </a:p>
        </p:txBody>
      </p:sp>
    </p:spTree>
    <p:extLst>
      <p:ext uri="{BB962C8B-B14F-4D97-AF65-F5344CB8AC3E}">
        <p14:creationId xmlns:p14="http://schemas.microsoft.com/office/powerpoint/2010/main" val="472824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38</a:t>
            </a:fld>
            <a:endParaRPr lang="ja-JP" altLang="en-US" dirty="0"/>
          </a:p>
        </p:txBody>
      </p:sp>
      <p:sp>
        <p:nvSpPr>
          <p:cNvPr id="3" name="テキスト プレースホルダー 2"/>
          <p:cNvSpPr>
            <a:spLocks noGrp="1"/>
          </p:cNvSpPr>
          <p:nvPr>
            <p:ph type="body" sz="quarter" idx="13"/>
          </p:nvPr>
        </p:nvSpPr>
        <p:spPr/>
        <p:txBody>
          <a:bodyPr/>
          <a:lstStyle/>
          <a:p>
            <a:r>
              <a:rPr kumimoji="1" lang="ja-JP" altLang="en-US" dirty="0">
                <a:latin typeface="HGPｺﾞｼｯｸM" panose="020B0600000000000000" pitchFamily="50" charset="-128"/>
                <a:ea typeface="HGPｺﾞｼｯｸM" panose="020B0600000000000000" pitchFamily="50" charset="-128"/>
              </a:rPr>
              <a:t>まとめ</a:t>
            </a:r>
          </a:p>
        </p:txBody>
      </p:sp>
      <p:graphicFrame>
        <p:nvGraphicFramePr>
          <p:cNvPr id="5" name="表 4"/>
          <p:cNvGraphicFramePr>
            <a:graphicFrameLocks noGrp="1"/>
          </p:cNvGraphicFramePr>
          <p:nvPr>
            <p:extLst>
              <p:ext uri="{D42A27DB-BD31-4B8C-83A1-F6EECF244321}">
                <p14:modId xmlns:p14="http://schemas.microsoft.com/office/powerpoint/2010/main" val="2917810229"/>
              </p:ext>
            </p:extLst>
          </p:nvPr>
        </p:nvGraphicFramePr>
        <p:xfrm>
          <a:off x="395537" y="1124744"/>
          <a:ext cx="8496943" cy="5491480"/>
        </p:xfrm>
        <a:graphic>
          <a:graphicData uri="http://schemas.openxmlformats.org/drawingml/2006/table">
            <a:tbl>
              <a:tblPr firstRow="1" bandRow="1">
                <a:tableStyleId>{00A15C55-8517-42AA-B614-E9B94910E393}</a:tableStyleId>
              </a:tblPr>
              <a:tblGrid>
                <a:gridCol w="3123767">
                  <a:extLst>
                    <a:ext uri="{9D8B030D-6E8A-4147-A177-3AD203B41FA5}">
                      <a16:colId xmlns="" xmlns:a16="http://schemas.microsoft.com/office/drawing/2014/main" val="20000"/>
                    </a:ext>
                  </a:extLst>
                </a:gridCol>
                <a:gridCol w="5373176">
                  <a:extLst>
                    <a:ext uri="{9D8B030D-6E8A-4147-A177-3AD203B41FA5}">
                      <a16:colId xmlns="" xmlns:a16="http://schemas.microsoft.com/office/drawing/2014/main" val="20001"/>
                    </a:ext>
                  </a:extLst>
                </a:gridCol>
              </a:tblGrid>
              <a:tr h="370840">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トピック</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kumimoji="1" lang="ja-JP" altLang="en-US" sz="1800" dirty="0">
                          <a:solidFill>
                            <a:schemeClr val="tx1"/>
                          </a:solidFill>
                          <a:latin typeface="HGPｺﾞｼｯｸM" panose="020B0600000000000000" pitchFamily="50" charset="-128"/>
                          <a:ea typeface="HGPｺﾞｼｯｸM" panose="020B0600000000000000" pitchFamily="50" charset="-128"/>
                        </a:rPr>
                        <a:t>内容</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0"/>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要件とは？</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問題解決、目標達成に欠かせない条件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lang="ja-JP" altLang="en-US" sz="1800" dirty="0">
                          <a:latin typeface="HGPｺﾞｼｯｸM" panose="020B0600000000000000" pitchFamily="50" charset="-128"/>
                          <a:ea typeface="HGPｺﾞｼｯｸM" panose="020B0600000000000000" pitchFamily="50" charset="-128"/>
                        </a:rPr>
                        <a:t>効果とその手段としての業務とシステムを決めること</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要件定義の難しさ</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「答えが用意されていない」「お客さまの主体性欠如」</a:t>
                      </a:r>
                      <a:r>
                        <a:rPr kumimoji="1" lang="en-US" altLang="ja-JP" sz="1800" dirty="0">
                          <a:solidFill>
                            <a:schemeClr val="tx1"/>
                          </a:solidFill>
                          <a:latin typeface="HGPｺﾞｼｯｸM" panose="020B0600000000000000" pitchFamily="50" charset="-128"/>
                          <a:ea typeface="HGPｺﾞｼｯｸM" panose="020B0600000000000000" pitchFamily="50" charset="-128"/>
                        </a:rPr>
                        <a:t/>
                      </a:r>
                      <a:br>
                        <a:rPr kumimoji="1" lang="en-US" altLang="ja-JP" sz="1800" dirty="0">
                          <a:solidFill>
                            <a:schemeClr val="tx1"/>
                          </a:solidFill>
                          <a:latin typeface="HGPｺﾞｼｯｸM" panose="020B0600000000000000" pitchFamily="50" charset="-128"/>
                          <a:ea typeface="HGPｺﾞｼｯｸM" panose="020B0600000000000000" pitchFamily="50" charset="-128"/>
                        </a:rPr>
                      </a:br>
                      <a:r>
                        <a:rPr kumimoji="1" lang="ja-JP" altLang="en-US" sz="1800" dirty="0">
                          <a:solidFill>
                            <a:schemeClr val="tx1"/>
                          </a:solidFill>
                          <a:latin typeface="HGPｺﾞｼｯｸM" panose="020B0600000000000000" pitchFamily="50" charset="-128"/>
                          <a:ea typeface="HGPｺﾞｼｯｸM" panose="020B0600000000000000" pitchFamily="50" charset="-128"/>
                        </a:rPr>
                        <a:t>「インプット不足」「認識齟齬」「積極的なコントロール」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要件定義の概念プロセス</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火事　歌舞伎　消せ火</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で要求を洗練する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要件のスコープ</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ビジネス要件・業務要件・システム要件</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dirty="0">
                          <a:solidFill>
                            <a:schemeClr val="tx1"/>
                          </a:solidFill>
                          <a:latin typeface="HGPｺﾞｼｯｸM" panose="020B0600000000000000" pitchFamily="50" charset="-128"/>
                          <a:ea typeface="HGPｺﾞｼｯｸM" panose="020B0600000000000000" pitchFamily="50" charset="-128"/>
                        </a:rPr>
                        <a:t>トレーサビリティを確保</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要件の分類</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機能要件・非機能要件</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要求の状態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「明示された」「示唆された」「認識されていない」</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要求は始めからあるものでなく、開発する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6"/>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要件の属性</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分類、重要度、緊急度、メリット</a:t>
                      </a:r>
                      <a:r>
                        <a:rPr kumimoji="1" lang="en-US" altLang="ja-JP" sz="1800" dirty="0">
                          <a:solidFill>
                            <a:schemeClr val="tx1"/>
                          </a:solidFill>
                          <a:latin typeface="HGPｺﾞｼｯｸM" panose="020B0600000000000000" pitchFamily="50" charset="-128"/>
                          <a:ea typeface="HGPｺﾞｼｯｸM" panose="020B0600000000000000" pitchFamily="50" charset="-128"/>
                        </a:rPr>
                        <a:t>/</a:t>
                      </a:r>
                      <a:r>
                        <a:rPr kumimoji="1" lang="ja-JP" altLang="en-US" sz="1800" dirty="0">
                          <a:solidFill>
                            <a:schemeClr val="tx1"/>
                          </a:solidFill>
                          <a:latin typeface="HGPｺﾞｼｯｸM" panose="020B0600000000000000" pitchFamily="50" charset="-128"/>
                          <a:ea typeface="HGPｺﾞｼｯｸM" panose="020B0600000000000000" pitchFamily="50" charset="-128"/>
                        </a:rPr>
                        <a:t>デメリット、オーナー</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7"/>
                  </a:ext>
                </a:extLst>
              </a:tr>
              <a:tr h="640080">
                <a:tc>
                  <a:txBody>
                    <a:bodyPr/>
                    <a:lstStyle/>
                    <a:p>
                      <a:pPr marL="88900" indent="0"/>
                      <a:r>
                        <a:rPr kumimoji="1" lang="ja-JP" altLang="en-US" sz="1800" b="0" dirty="0">
                          <a:latin typeface="HGPｺﾞｼｯｸM" panose="020B0600000000000000" pitchFamily="50" charset="-128"/>
                          <a:ea typeface="HGPｺﾞｼｯｸM" panose="020B0600000000000000" pitchFamily="50" charset="-128"/>
                        </a:rPr>
                        <a:t>検証と妥当性確認</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「実現性」「無曖昧性」「必要性」等で正しさを確認</a:t>
                      </a:r>
                      <a:endParaRPr kumimoji="1" lang="en-US" altLang="ja-JP" sz="1800" dirty="0">
                        <a:solidFill>
                          <a:schemeClr val="tx1"/>
                        </a:solidFill>
                        <a:latin typeface="HGPｺﾞｼｯｸM" panose="020B0600000000000000" pitchFamily="50" charset="-128"/>
                        <a:ea typeface="HGPｺﾞｼｯｸM" panose="020B0600000000000000" pitchFamily="50" charset="-128"/>
                      </a:endParaRPr>
                    </a:p>
                    <a:p>
                      <a:pPr marL="285750" indent="-285750">
                        <a:buFont typeface="Arial" panose="020B0604020202020204" pitchFamily="34" charset="0"/>
                        <a:buChar char="•"/>
                      </a:pPr>
                      <a:r>
                        <a:rPr kumimoji="1" lang="ja-JP" altLang="en-US" sz="1800" dirty="0">
                          <a:solidFill>
                            <a:schemeClr val="tx1"/>
                          </a:solidFill>
                          <a:latin typeface="HGPｺﾞｼｯｸM" panose="020B0600000000000000" pitchFamily="50" charset="-128"/>
                          <a:ea typeface="HGPｺﾞｼｯｸM" panose="020B0600000000000000" pitchFamily="50" charset="-128"/>
                        </a:rPr>
                        <a:t>上位要件や目的・目標に対する効果を確認</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29021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latin typeface="HGPｺﾞｼｯｸM" panose="020B0600000000000000" pitchFamily="50" charset="-128"/>
                <a:ea typeface="HGPｺﾞｼｯｸM" panose="020B0600000000000000" pitchFamily="50" charset="-128"/>
              </a:rPr>
              <a:pPr/>
              <a:t>4</a:t>
            </a:fld>
            <a:endParaRPr lang="ja-JP" altLang="en-US" dirty="0">
              <a:solidFill>
                <a:srgbClr val="201815"/>
              </a:solidFill>
              <a:latin typeface="HGPｺﾞｼｯｸM" panose="020B0600000000000000" pitchFamily="50" charset="-128"/>
              <a:ea typeface="HGPｺﾞｼｯｸM" panose="020B0600000000000000" pitchFamily="50" charset="-128"/>
            </a:endParaRPr>
          </a:p>
        </p:txBody>
      </p: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要件定義工程の位置づけ①</a:t>
            </a:r>
          </a:p>
        </p:txBody>
      </p:sp>
      <p:sp>
        <p:nvSpPr>
          <p:cNvPr id="29" name="テキスト ボックス 28"/>
          <p:cNvSpPr txBox="1"/>
          <p:nvPr/>
        </p:nvSpPr>
        <p:spPr>
          <a:xfrm>
            <a:off x="539552" y="1136933"/>
            <a:ext cx="8208912" cy="3139321"/>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要件定義の目的</a:t>
            </a: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endParaRPr lang="en-US" altLang="ja-JP" kern="100" dirty="0">
              <a:latin typeface="HGPｺﾞｼｯｸM" panose="020B0600000000000000" pitchFamily="50" charset="-128"/>
              <a:ea typeface="HGPｺﾞｼｯｸM" panose="020B0600000000000000" pitchFamily="50" charset="-128"/>
              <a:cs typeface="Times New Roman"/>
            </a:endParaRPr>
          </a:p>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要件定義工程の位置付け</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31" name="グループ化 30"/>
          <p:cNvGrpSpPr/>
          <p:nvPr/>
        </p:nvGrpSpPr>
        <p:grpSpPr>
          <a:xfrm>
            <a:off x="539552" y="2636913"/>
            <a:ext cx="3895965" cy="936103"/>
            <a:chOff x="395288" y="1196407"/>
            <a:chExt cx="8353425" cy="936103"/>
          </a:xfrm>
        </p:grpSpPr>
        <p:sp>
          <p:nvSpPr>
            <p:cNvPr id="32" name="正方形/長方形 31"/>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業務要件定義では</a:t>
              </a:r>
            </a:p>
          </p:txBody>
        </p:sp>
        <p:sp>
          <p:nvSpPr>
            <p:cNvPr id="33" name="正方形/長方形 32"/>
            <p:cNvSpPr/>
            <p:nvPr/>
          </p:nvSpPr>
          <p:spPr>
            <a:xfrm>
              <a:off x="395288" y="1556445"/>
              <a:ext cx="8353425" cy="576065"/>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ビジネス目的・目標を達成するために、</a:t>
              </a:r>
              <a: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解決すべき業務課題、実現すべき業務を定義する。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grpSp>
        <p:nvGrpSpPr>
          <p:cNvPr id="34" name="グループ化 33"/>
          <p:cNvGrpSpPr/>
          <p:nvPr/>
        </p:nvGrpSpPr>
        <p:grpSpPr>
          <a:xfrm>
            <a:off x="4839879" y="2620944"/>
            <a:ext cx="4072072" cy="952072"/>
            <a:chOff x="395288" y="1196407"/>
            <a:chExt cx="8353425" cy="952072"/>
          </a:xfrm>
        </p:grpSpPr>
        <p:sp>
          <p:nvSpPr>
            <p:cNvPr id="35" name="正方形/長方形 34"/>
            <p:cNvSpPr/>
            <p:nvPr/>
          </p:nvSpPr>
          <p:spPr>
            <a:xfrm>
              <a:off x="395288" y="1196407"/>
              <a:ext cx="8353425" cy="360039"/>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a:solidFill>
                    <a:schemeClr val="bg1"/>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システム要件定義では</a:t>
              </a:r>
            </a:p>
          </p:txBody>
        </p:sp>
        <p:sp>
          <p:nvSpPr>
            <p:cNvPr id="36" name="正方形/長方形 35"/>
            <p:cNvSpPr/>
            <p:nvPr/>
          </p:nvSpPr>
          <p:spPr>
            <a:xfrm>
              <a:off x="395288" y="1556447"/>
              <a:ext cx="8353425" cy="592032"/>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実現すべき業務のために、解決すべきシステム課題、</a:t>
              </a:r>
              <a: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
              </a:r>
              <a:br>
                <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b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実現すべきシステムを定義する。</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grpSp>
      <p:sp>
        <p:nvSpPr>
          <p:cNvPr id="37" name="二等辺三角形 36"/>
          <p:cNvSpPr/>
          <p:nvPr/>
        </p:nvSpPr>
        <p:spPr>
          <a:xfrm rot="5400000">
            <a:off x="4238012" y="2996952"/>
            <a:ext cx="864096" cy="288032"/>
          </a:xfrm>
          <a:prstGeom prst="triangl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ja-JP" altLang="en-US" sz="1200" dirty="0">
              <a:solidFill>
                <a:srgbClr val="20181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角丸四角形 50"/>
          <p:cNvSpPr/>
          <p:nvPr/>
        </p:nvSpPr>
        <p:spPr>
          <a:xfrm>
            <a:off x="795200" y="1577111"/>
            <a:ext cx="7881256" cy="55574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88900" algn="ct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ビジネス目的・目標を達成する</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手段</a:t>
            </a:r>
            <a:r>
              <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rPr>
              <a:t>』</a:t>
            </a:r>
            <a:r>
              <a:rPr lang="ja-JP" altLang="en-US" kern="100" dirty="0">
                <a:solidFill>
                  <a:schemeClr val="tx1"/>
                </a:solidFill>
                <a:latin typeface="HGPｺﾞｼｯｸM" panose="020B0600000000000000" pitchFamily="50" charset="-128"/>
                <a:ea typeface="HGPｺﾞｼｯｸM" panose="020B0600000000000000" pitchFamily="50" charset="-128"/>
                <a:cs typeface="Times New Roman"/>
              </a:rPr>
              <a:t>としての業務・システムを決定すること</a:t>
            </a:r>
            <a:endParaRPr lang="en-US" altLang="ja-JP" kern="100" dirty="0">
              <a:solidFill>
                <a:schemeClr val="tx1"/>
              </a:solidFill>
              <a:latin typeface="HGPｺﾞｼｯｸM" panose="020B0600000000000000" pitchFamily="50" charset="-128"/>
              <a:ea typeface="HGPｺﾞｼｯｸM" panose="020B0600000000000000" pitchFamily="50" charset="-128"/>
              <a:cs typeface="Times New Roman"/>
            </a:endParaRPr>
          </a:p>
        </p:txBody>
      </p:sp>
      <p:grpSp>
        <p:nvGrpSpPr>
          <p:cNvPr id="8" name="グループ化 7"/>
          <p:cNvGrpSpPr/>
          <p:nvPr/>
        </p:nvGrpSpPr>
        <p:grpSpPr>
          <a:xfrm>
            <a:off x="630802" y="4447539"/>
            <a:ext cx="8045654" cy="709653"/>
            <a:chOff x="0" y="600402"/>
            <a:chExt cx="6535935" cy="517249"/>
          </a:xfrm>
        </p:grpSpPr>
        <p:sp>
          <p:nvSpPr>
            <p:cNvPr id="11" name="ホームベース 10"/>
            <p:cNvSpPr/>
            <p:nvPr/>
          </p:nvSpPr>
          <p:spPr>
            <a:xfrm>
              <a:off x="563593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運用</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2" name="ホームベース 11"/>
            <p:cNvSpPr/>
            <p:nvPr/>
          </p:nvSpPr>
          <p:spPr>
            <a:xfrm>
              <a:off x="4936857"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総合試験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3" name="ホームベース 12"/>
            <p:cNvSpPr/>
            <p:nvPr/>
          </p:nvSpPr>
          <p:spPr>
            <a:xfrm>
              <a:off x="423159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ja-JP" altLang="en-US" sz="1400" dirty="0">
                  <a:solidFill>
                    <a:srgbClr val="201815"/>
                  </a:solidFill>
                  <a:latin typeface="HGPｺﾞｼｯｸM" panose="020B0600000000000000" pitchFamily="50" charset="-128"/>
                  <a:ea typeface="HGPｺﾞｼｯｸM" panose="020B0600000000000000" pitchFamily="50" charset="-128"/>
                </a:rPr>
                <a:t>　　結合試験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4" name="ホームベース 13"/>
            <p:cNvSpPr/>
            <p:nvPr/>
          </p:nvSpPr>
          <p:spPr>
            <a:xfrm>
              <a:off x="3526325"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製造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単体試験</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5" name="ホームベース 14"/>
            <p:cNvSpPr/>
            <p:nvPr/>
          </p:nvSpPr>
          <p:spPr>
            <a:xfrm>
              <a:off x="282106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内部設計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6" name="ホームベース 15"/>
            <p:cNvSpPr/>
            <p:nvPr/>
          </p:nvSpPr>
          <p:spPr>
            <a:xfrm>
              <a:off x="2115795" y="605371"/>
              <a:ext cx="900000" cy="512279"/>
            </a:xfrm>
            <a:prstGeom prst="homePlate">
              <a:avLst>
                <a:gd name="adj" fmla="val 33832"/>
              </a:avLst>
            </a:prstGeom>
            <a:solidFill>
              <a:schemeClr val="tx2">
                <a:lumMod val="20000"/>
                <a:lumOff val="80000"/>
              </a:schemeClr>
            </a:solidFill>
            <a:ln w="9525" cmpd="sng">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外部設計</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p:txBody>
        </p:sp>
        <p:sp>
          <p:nvSpPr>
            <p:cNvPr id="17" name="ホームベース 16"/>
            <p:cNvSpPr/>
            <p:nvPr/>
          </p:nvSpPr>
          <p:spPr>
            <a:xfrm>
              <a:off x="1410530" y="605371"/>
              <a:ext cx="900000" cy="512279"/>
            </a:xfrm>
            <a:prstGeom prst="homePlate">
              <a:avLst>
                <a:gd name="adj" fmla="val 33832"/>
              </a:avLst>
            </a:prstGeom>
            <a:solidFill>
              <a:schemeClr val="tx2">
                <a:lumMod val="60000"/>
                <a:lumOff val="40000"/>
              </a:schemeClr>
            </a:solidFill>
            <a:ln w="25400" cmpd="sng">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システム</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8" name="ホームベース 17"/>
            <p:cNvSpPr/>
            <p:nvPr/>
          </p:nvSpPr>
          <p:spPr>
            <a:xfrm>
              <a:off x="705265" y="605371"/>
              <a:ext cx="900000" cy="512279"/>
            </a:xfrm>
            <a:prstGeom prst="homePlate">
              <a:avLst>
                <a:gd name="adj" fmla="val 33832"/>
              </a:avLst>
            </a:prstGeom>
            <a:solidFill>
              <a:schemeClr val="tx2">
                <a:lumMod val="60000"/>
                <a:lumOff val="40000"/>
              </a:schemeClr>
            </a:solidFill>
            <a:ln w="25400">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業務</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　　要件定義</a:t>
              </a:r>
            </a:p>
          </p:txBody>
        </p:sp>
        <p:sp>
          <p:nvSpPr>
            <p:cNvPr id="19" name="ホームベース 18"/>
            <p:cNvSpPr/>
            <p:nvPr/>
          </p:nvSpPr>
          <p:spPr>
            <a:xfrm>
              <a:off x="0" y="605371"/>
              <a:ext cx="900000" cy="512279"/>
            </a:xfrm>
            <a:prstGeom prst="homePlate">
              <a:avLst>
                <a:gd name="adj" fmla="val 33832"/>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400" dirty="0">
                  <a:solidFill>
                    <a:srgbClr val="201815"/>
                  </a:solidFill>
                  <a:latin typeface="HGPｺﾞｼｯｸM" panose="020B0600000000000000" pitchFamily="50" charset="-128"/>
                  <a:ea typeface="HGPｺﾞｼｯｸM" panose="020B0600000000000000" pitchFamily="50" charset="-128"/>
                </a:rPr>
                <a:t>システム化</a:t>
              </a:r>
              <a:endParaRPr lang="en-US" altLang="ja-JP" sz="14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400" dirty="0">
                  <a:solidFill>
                    <a:srgbClr val="201815"/>
                  </a:solidFill>
                  <a:latin typeface="HGPｺﾞｼｯｸM" panose="020B0600000000000000" pitchFamily="50" charset="-128"/>
                  <a:ea typeface="HGPｺﾞｼｯｸM" panose="020B0600000000000000" pitchFamily="50" charset="-128"/>
                </a:rPr>
                <a:t>企画</a:t>
              </a:r>
            </a:p>
          </p:txBody>
        </p:sp>
        <p:cxnSp>
          <p:nvCxnSpPr>
            <p:cNvPr id="20" name="直線コネクタ 19"/>
            <p:cNvCxnSpPr/>
            <p:nvPr/>
          </p:nvCxnSpPr>
          <p:spPr>
            <a:xfrm>
              <a:off x="705265" y="600402"/>
              <a:ext cx="204227" cy="2611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endCxn id="19" idx="3"/>
            </p:cNvCxnSpPr>
            <p:nvPr/>
          </p:nvCxnSpPr>
          <p:spPr>
            <a:xfrm flipV="1">
              <a:off x="705265" y="861511"/>
              <a:ext cx="194735" cy="2561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左右矢印 2"/>
          <p:cNvSpPr/>
          <p:nvPr/>
        </p:nvSpPr>
        <p:spPr>
          <a:xfrm>
            <a:off x="1184746" y="5382508"/>
            <a:ext cx="2290290"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目的、目標は何か？</a:t>
            </a:r>
            <a:endParaRPr kumimoji="1" lang="en-US" altLang="ja-JP" sz="1400" dirty="0"/>
          </a:p>
          <a:p>
            <a:pPr algn="ctr"/>
            <a:r>
              <a:rPr kumimoji="1" lang="ja-JP" altLang="en-US" sz="1400" dirty="0"/>
              <a:t>どう仕事をする？</a:t>
            </a:r>
            <a:endParaRPr kumimoji="1" lang="en-US" altLang="ja-JP" sz="1400" dirty="0"/>
          </a:p>
          <a:p>
            <a:pPr algn="ctr"/>
            <a:r>
              <a:rPr lang="ja-JP" altLang="en-US" sz="1400" dirty="0"/>
              <a:t>何が必要？</a:t>
            </a:r>
            <a:r>
              <a:rPr kumimoji="1" lang="ja-JP" altLang="en-US" sz="1400" dirty="0"/>
              <a:t>どう使う？</a:t>
            </a:r>
            <a:endParaRPr kumimoji="1" lang="en-US" altLang="ja-JP" sz="1400" dirty="0"/>
          </a:p>
        </p:txBody>
      </p:sp>
      <p:sp>
        <p:nvSpPr>
          <p:cNvPr id="48" name="左右矢印 47"/>
          <p:cNvSpPr/>
          <p:nvPr/>
        </p:nvSpPr>
        <p:spPr>
          <a:xfrm>
            <a:off x="3459672" y="5391800"/>
            <a:ext cx="2065935"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t>どう</a:t>
            </a:r>
            <a:r>
              <a:rPr kumimoji="1" lang="ja-JP" altLang="en-US" sz="1400" dirty="0"/>
              <a:t>作る？</a:t>
            </a:r>
            <a:endParaRPr kumimoji="1" lang="en-US" altLang="ja-JP" sz="1400" dirty="0"/>
          </a:p>
          <a:p>
            <a:pPr algn="ctr"/>
            <a:r>
              <a:rPr lang="ja-JP" altLang="en-US" sz="1400" dirty="0"/>
              <a:t>どう運用する？</a:t>
            </a:r>
            <a:endParaRPr kumimoji="1" lang="ja-JP" altLang="en-US" sz="1400" dirty="0"/>
          </a:p>
        </p:txBody>
      </p:sp>
      <p:sp>
        <p:nvSpPr>
          <p:cNvPr id="49" name="左右矢印 48"/>
          <p:cNvSpPr/>
          <p:nvPr/>
        </p:nvSpPr>
        <p:spPr>
          <a:xfrm>
            <a:off x="5525608" y="5371420"/>
            <a:ext cx="3222856" cy="422756"/>
          </a:xfrm>
          <a:prstGeom prst="leftRightArrow">
            <a:avLst>
              <a:gd name="adj1" fmla="val 65313"/>
              <a:gd name="adj2" fmla="val 672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t>きちんと作れたか？</a:t>
            </a:r>
            <a:endParaRPr kumimoji="1" lang="en-US" altLang="ja-JP" sz="1400" dirty="0"/>
          </a:p>
          <a:p>
            <a:pPr algn="ctr"/>
            <a:r>
              <a:rPr kumimoji="1" lang="ja-JP" altLang="en-US" sz="1400" dirty="0"/>
              <a:t>目的、目標は満たせるか？</a:t>
            </a:r>
          </a:p>
        </p:txBody>
      </p:sp>
    </p:spTree>
    <p:extLst>
      <p:ext uri="{BB962C8B-B14F-4D97-AF65-F5344CB8AC3E}">
        <p14:creationId xmlns:p14="http://schemas.microsoft.com/office/powerpoint/2010/main" val="154909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latin typeface="HGPｺﾞｼｯｸM" panose="020B0600000000000000" pitchFamily="50" charset="-128"/>
                <a:ea typeface="HGPｺﾞｼｯｸM" panose="020B0600000000000000" pitchFamily="50" charset="-128"/>
              </a:rPr>
              <a:pPr/>
              <a:t>5</a:t>
            </a:fld>
            <a:endParaRPr lang="ja-JP" altLang="en-US" dirty="0">
              <a:latin typeface="HGPｺﾞｼｯｸM" panose="020B0600000000000000" pitchFamily="50" charset="-128"/>
              <a:ea typeface="HGPｺﾞｼｯｸM" panose="020B0600000000000000" pitchFamily="50" charset="-128"/>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要件定義工程の位置づけ②</a:t>
            </a:r>
          </a:p>
        </p:txBody>
      </p:sp>
      <p:cxnSp>
        <p:nvCxnSpPr>
          <p:cNvPr id="4" name="直線矢印コネクタ 49"/>
          <p:cNvCxnSpPr>
            <a:cxnSpLocks noChangeShapeType="1"/>
          </p:cNvCxnSpPr>
          <p:nvPr/>
        </p:nvCxnSpPr>
        <p:spPr bwMode="auto">
          <a:xfrm flipH="1">
            <a:off x="4861347" y="6398220"/>
            <a:ext cx="2544762"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cxnSp>
        <p:nvCxnSpPr>
          <p:cNvPr id="6" name="直線矢印コネクタ 7"/>
          <p:cNvCxnSpPr>
            <a:cxnSpLocks noChangeShapeType="1"/>
          </p:cNvCxnSpPr>
          <p:nvPr/>
        </p:nvCxnSpPr>
        <p:spPr bwMode="auto">
          <a:xfrm flipH="1">
            <a:off x="1907704" y="6410920"/>
            <a:ext cx="2786955" cy="0"/>
          </a:xfrm>
          <a:prstGeom prst="straightConnector1">
            <a:avLst/>
          </a:prstGeom>
          <a:noFill/>
          <a:ln w="50800" algn="ctr">
            <a:solidFill>
              <a:schemeClr val="tx1"/>
            </a:solidFill>
            <a:prstDash val="sysDash"/>
            <a:round/>
            <a:headEnd type="triangle" w="med" len="med"/>
            <a:tailEnd type="triangle" w="med" len="med"/>
          </a:ln>
          <a:extLst>
            <a:ext uri="{909E8E84-426E-40DD-AFC4-6F175D3DCCD1}">
              <a14:hiddenFill xmlns:a14="http://schemas.microsoft.com/office/drawing/2010/main">
                <a:noFill/>
              </a14:hiddenFill>
            </a:ext>
          </a:extLst>
        </p:spPr>
      </p:cxnSp>
      <p:sp>
        <p:nvSpPr>
          <p:cNvPr id="13" name="AutoShape 5"/>
          <p:cNvSpPr>
            <a:spLocks noChangeArrowheads="1"/>
          </p:cNvSpPr>
          <p:nvPr/>
        </p:nvSpPr>
        <p:spPr bwMode="auto">
          <a:xfrm rot="18061611" flipV="1">
            <a:off x="4291434" y="3575198"/>
            <a:ext cx="2925763" cy="493713"/>
          </a:xfrm>
          <a:prstGeom prst="rightArrow">
            <a:avLst>
              <a:gd name="adj1" fmla="val 56769"/>
              <a:gd name="adj2" fmla="val 49164"/>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14" name="AutoShape 6"/>
          <p:cNvSpPr>
            <a:spLocks noChangeArrowheads="1"/>
          </p:cNvSpPr>
          <p:nvPr/>
        </p:nvSpPr>
        <p:spPr bwMode="auto">
          <a:xfrm rot="3538389">
            <a:off x="1791916" y="3210866"/>
            <a:ext cx="3206750" cy="493713"/>
          </a:xfrm>
          <a:prstGeom prst="rightArrow">
            <a:avLst>
              <a:gd name="adj1" fmla="val 56769"/>
              <a:gd name="adj2" fmla="val 53886"/>
            </a:avLst>
          </a:prstGeom>
          <a:solidFill>
            <a:schemeClr val="bg1"/>
          </a:solidFill>
          <a:ln w="19050"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eaLnBrk="1" hangingPunct="1">
              <a:spcBef>
                <a:spcPct val="30000"/>
              </a:spcBef>
              <a:buClr>
                <a:srgbClr val="008000"/>
              </a:buClr>
              <a:buFont typeface="Wingdings" pitchFamily="2" charset="2"/>
              <a:buNone/>
            </a:pPr>
            <a:endParaRPr lang="ja-JP" altLang="en-US" sz="1800" dirty="0">
              <a:solidFill>
                <a:schemeClr val="tx1"/>
              </a:solidFill>
              <a:latin typeface="HGPｺﾞｼｯｸM" panose="020B0600000000000000" pitchFamily="50" charset="-128"/>
              <a:ea typeface="HGPｺﾞｼｯｸM" panose="020B0600000000000000" pitchFamily="50" charset="-128"/>
            </a:endParaRPr>
          </a:p>
        </p:txBody>
      </p:sp>
      <p:sp>
        <p:nvSpPr>
          <p:cNvPr id="22" name="Rectangle 14"/>
          <p:cNvSpPr>
            <a:spLocks noChangeArrowheads="1"/>
          </p:cNvSpPr>
          <p:nvPr/>
        </p:nvSpPr>
        <p:spPr bwMode="auto">
          <a:xfrm>
            <a:off x="2492797" y="2898923"/>
            <a:ext cx="15748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外部設計</a:t>
            </a:r>
          </a:p>
        </p:txBody>
      </p:sp>
      <p:sp>
        <p:nvSpPr>
          <p:cNvPr id="23" name="Rectangle 15"/>
          <p:cNvSpPr>
            <a:spLocks noChangeArrowheads="1"/>
          </p:cNvSpPr>
          <p:nvPr/>
        </p:nvSpPr>
        <p:spPr bwMode="auto">
          <a:xfrm>
            <a:off x="3978697" y="4834086"/>
            <a:ext cx="1528762"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プログラミング</a:t>
            </a:r>
            <a:r>
              <a:rPr lang="en-US" altLang="ja-JP" sz="1800" dirty="0">
                <a:solidFill>
                  <a:schemeClr val="tx1"/>
                </a:solidFill>
                <a:latin typeface="HGPｺﾞｼｯｸM" panose="020B0600000000000000" pitchFamily="50" charset="-128"/>
                <a:ea typeface="HGPｺﾞｼｯｸM" panose="020B0600000000000000" pitchFamily="50" charset="-128"/>
              </a:rPr>
              <a:t/>
            </a:r>
            <a:br>
              <a:rPr lang="en-US" altLang="ja-JP" sz="1800" dirty="0">
                <a:solidFill>
                  <a:schemeClr val="tx1"/>
                </a:solidFill>
                <a:latin typeface="HGPｺﾞｼｯｸM" panose="020B0600000000000000" pitchFamily="50" charset="-128"/>
                <a:ea typeface="HGPｺﾞｼｯｸM" panose="020B0600000000000000" pitchFamily="50" charset="-128"/>
              </a:rPr>
            </a:br>
            <a:r>
              <a:rPr lang="ja-JP" altLang="en-US" sz="1800" dirty="0">
                <a:solidFill>
                  <a:schemeClr val="tx1"/>
                </a:solidFill>
                <a:latin typeface="HGPｺﾞｼｯｸM" panose="020B0600000000000000" pitchFamily="50" charset="-128"/>
                <a:ea typeface="HGPｺﾞｼｯｸM" panose="020B0600000000000000" pitchFamily="50" charset="-128"/>
              </a:rPr>
              <a:t>単体テスト</a:t>
            </a:r>
          </a:p>
        </p:txBody>
      </p:sp>
      <p:sp>
        <p:nvSpPr>
          <p:cNvPr id="24" name="Rectangle 16"/>
          <p:cNvSpPr>
            <a:spLocks noChangeArrowheads="1"/>
          </p:cNvSpPr>
          <p:nvPr/>
        </p:nvSpPr>
        <p:spPr bwMode="auto">
          <a:xfrm>
            <a:off x="1980034" y="1989286"/>
            <a:ext cx="1466850"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要件定義</a:t>
            </a:r>
          </a:p>
        </p:txBody>
      </p:sp>
      <p:sp>
        <p:nvSpPr>
          <p:cNvPr id="25" name="Rectangle 17"/>
          <p:cNvSpPr>
            <a:spLocks noChangeArrowheads="1"/>
          </p:cNvSpPr>
          <p:nvPr/>
        </p:nvSpPr>
        <p:spPr bwMode="auto">
          <a:xfrm>
            <a:off x="5364584" y="2925911"/>
            <a:ext cx="1582738"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14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外部結合テスト</a:t>
            </a:r>
          </a:p>
        </p:txBody>
      </p:sp>
      <p:sp>
        <p:nvSpPr>
          <p:cNvPr id="26" name="Rectangle 18"/>
          <p:cNvSpPr>
            <a:spLocks noChangeArrowheads="1"/>
          </p:cNvSpPr>
          <p:nvPr/>
        </p:nvSpPr>
        <p:spPr bwMode="auto">
          <a:xfrm>
            <a:off x="5823372" y="1998811"/>
            <a:ext cx="1557337" cy="585787"/>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システムテスト</a:t>
            </a:r>
          </a:p>
        </p:txBody>
      </p:sp>
      <p:sp>
        <p:nvSpPr>
          <p:cNvPr id="30" name="Line 22"/>
          <p:cNvSpPr>
            <a:spLocks noChangeShapeType="1"/>
          </p:cNvSpPr>
          <p:nvPr/>
        </p:nvSpPr>
        <p:spPr bwMode="auto">
          <a:xfrm flipH="1" flipV="1">
            <a:off x="3446883" y="2133747"/>
            <a:ext cx="2347913" cy="0"/>
          </a:xfrm>
          <a:prstGeom prst="line">
            <a:avLst/>
          </a:prstGeom>
          <a:noFill/>
          <a:ln w="762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31" name="Rectangle 23"/>
          <p:cNvSpPr>
            <a:spLocks noChangeArrowheads="1"/>
          </p:cNvSpPr>
          <p:nvPr/>
        </p:nvSpPr>
        <p:spPr bwMode="auto">
          <a:xfrm>
            <a:off x="2915072" y="3933973"/>
            <a:ext cx="1638300"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内部設計</a:t>
            </a:r>
          </a:p>
        </p:txBody>
      </p:sp>
      <p:sp>
        <p:nvSpPr>
          <p:cNvPr id="32" name="Rectangle 24"/>
          <p:cNvSpPr>
            <a:spLocks noChangeArrowheads="1"/>
          </p:cNvSpPr>
          <p:nvPr/>
        </p:nvSpPr>
        <p:spPr bwMode="auto">
          <a:xfrm>
            <a:off x="4923259" y="3933973"/>
            <a:ext cx="1592263" cy="585788"/>
          </a:xfrm>
          <a:prstGeom prst="rect">
            <a:avLst/>
          </a:prstGeom>
          <a:solidFill>
            <a:srgbClr val="FFCC99"/>
          </a:solidFill>
          <a:ln w="19050" algn="ctr">
            <a:solidFill>
              <a:schemeClr val="tx1"/>
            </a:solidFill>
            <a:miter lim="800000"/>
            <a:headEnd/>
            <a:tailEnd/>
          </a:ln>
          <a:effectLst>
            <a:outerShdw dist="35921" dir="2700000" algn="ctr" rotWithShape="0">
              <a:schemeClr val="bg2"/>
            </a:outerShdw>
          </a:effectLst>
        </p:spPr>
        <p:txBody>
          <a:bodyPr wrap="none" tIns="82800"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lnSpc>
                <a:spcPct val="70000"/>
              </a:lnSpc>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内部結合テスト</a:t>
            </a:r>
          </a:p>
        </p:txBody>
      </p:sp>
      <p:sp>
        <p:nvSpPr>
          <p:cNvPr id="33" name="AutoShape 25"/>
          <p:cNvSpPr>
            <a:spLocks noChangeAspect="1" noChangeArrowheads="1"/>
          </p:cNvSpPr>
          <p:nvPr/>
        </p:nvSpPr>
        <p:spPr bwMode="auto">
          <a:xfrm>
            <a:off x="5507459" y="1509049"/>
            <a:ext cx="1392684" cy="727888"/>
          </a:xfrm>
          <a:prstGeom prst="irregularSeal1">
            <a:avLst/>
          </a:prstGeom>
          <a:solidFill>
            <a:srgbClr val="FF0000"/>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2400" dirty="0">
                <a:solidFill>
                  <a:schemeClr val="bg1"/>
                </a:solidFill>
                <a:latin typeface="HGPｺﾞｼｯｸM" panose="020B0600000000000000" pitchFamily="50" charset="-128"/>
                <a:ea typeface="HGPｺﾞｼｯｸM" panose="020B0600000000000000" pitchFamily="50" charset="-128"/>
              </a:rPr>
              <a:t>不具合</a:t>
            </a:r>
          </a:p>
        </p:txBody>
      </p:sp>
      <p:sp>
        <p:nvSpPr>
          <p:cNvPr id="41" name="Line 19"/>
          <p:cNvSpPr>
            <a:spLocks noChangeShapeType="1"/>
          </p:cNvSpPr>
          <p:nvPr/>
        </p:nvSpPr>
        <p:spPr bwMode="auto">
          <a:xfrm flipH="1" flipV="1">
            <a:off x="4300959" y="3995886"/>
            <a:ext cx="592138" cy="0"/>
          </a:xfrm>
          <a:prstGeom prst="line">
            <a:avLst/>
          </a:prstGeom>
          <a:noFill/>
          <a:ln w="57150">
            <a:solidFill>
              <a:srgbClr val="339966"/>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2" name="AutoShape 26"/>
          <p:cNvSpPr>
            <a:spLocks noChangeAspect="1" noChangeArrowheads="1"/>
          </p:cNvSpPr>
          <p:nvPr/>
        </p:nvSpPr>
        <p:spPr bwMode="auto">
          <a:xfrm>
            <a:off x="4834359" y="3533506"/>
            <a:ext cx="794573" cy="605255"/>
          </a:xfrm>
          <a:prstGeom prst="irregularSeal1">
            <a:avLst/>
          </a:prstGeom>
          <a:solidFill>
            <a:srgbClr val="339966"/>
          </a:solidFill>
          <a:ln w="9525" algn="ctr">
            <a:solidFill>
              <a:schemeClr val="tx1"/>
            </a:solidFill>
            <a:miter lim="800000"/>
            <a:headEnd/>
            <a:tailEnd/>
          </a:ln>
        </p:spPr>
        <p:txBody>
          <a:bodyPr wrap="none" anchor="ct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spcBef>
                <a:spcPct val="30000"/>
              </a:spcBef>
              <a:buClr>
                <a:srgbClr val="008000"/>
              </a:buClr>
              <a:buFont typeface="Wingdings" pitchFamily="2" charset="2"/>
              <a:buNone/>
            </a:pPr>
            <a:r>
              <a:rPr lang="ja-JP" altLang="en-US" sz="1800" dirty="0">
                <a:solidFill>
                  <a:schemeClr val="tx1"/>
                </a:solidFill>
                <a:latin typeface="HGPｺﾞｼｯｸM" panose="020B0600000000000000" pitchFamily="50" charset="-128"/>
                <a:ea typeface="HGPｺﾞｼｯｸM" panose="020B0600000000000000" pitchFamily="50" charset="-128"/>
              </a:rPr>
              <a:t>不具合</a:t>
            </a:r>
          </a:p>
        </p:txBody>
      </p:sp>
      <p:sp>
        <p:nvSpPr>
          <p:cNvPr id="43" name="Line 20"/>
          <p:cNvSpPr>
            <a:spLocks noChangeShapeType="1"/>
          </p:cNvSpPr>
          <p:nvPr/>
        </p:nvSpPr>
        <p:spPr bwMode="auto">
          <a:xfrm>
            <a:off x="4321597" y="4208611"/>
            <a:ext cx="373062" cy="652462"/>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4" name="Line 21"/>
          <p:cNvSpPr>
            <a:spLocks noChangeShapeType="1"/>
          </p:cNvSpPr>
          <p:nvPr/>
        </p:nvSpPr>
        <p:spPr bwMode="auto">
          <a:xfrm flipV="1">
            <a:off x="4724822" y="4180036"/>
            <a:ext cx="388937" cy="631825"/>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46" name="テキスト ボックス 5"/>
          <p:cNvSpPr txBox="1">
            <a:spLocks noChangeArrowheads="1"/>
          </p:cNvSpPr>
          <p:nvPr/>
        </p:nvSpPr>
        <p:spPr bwMode="auto">
          <a:xfrm>
            <a:off x="2627784" y="6197242"/>
            <a:ext cx="1329060"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仕様定義</a:t>
            </a:r>
          </a:p>
        </p:txBody>
      </p:sp>
      <p:sp>
        <p:nvSpPr>
          <p:cNvPr id="47" name="テキスト ボックス 45"/>
          <p:cNvSpPr txBox="1">
            <a:spLocks noChangeArrowheads="1"/>
          </p:cNvSpPr>
          <p:nvPr/>
        </p:nvSpPr>
        <p:spPr bwMode="auto">
          <a:xfrm>
            <a:off x="5436096" y="6190257"/>
            <a:ext cx="1464047" cy="400110"/>
          </a:xfrm>
          <a:prstGeom prst="rect">
            <a:avLst/>
          </a:prstGeom>
          <a:solidFill>
            <a:srgbClr val="FF9900"/>
          </a:solidFill>
          <a:ln w="9525">
            <a:solidFill>
              <a:schemeClr val="tx1"/>
            </a:solidFill>
            <a:miter lim="800000"/>
            <a:headEnd/>
            <a:tailEnd/>
          </a:ln>
        </p:spPr>
        <p:txBody>
          <a:bodyPr wrap="square">
            <a:spAutoFit/>
          </a:bodyPr>
          <a:lstStyle>
            <a:lvl1pPr eaLnBrk="0" hangingPunct="0">
              <a:defRPr kumimoji="1" sz="2800">
                <a:solidFill>
                  <a:schemeClr val="tx2"/>
                </a:solidFill>
                <a:latin typeface="HGP創英角ｺﾞｼｯｸUB" pitchFamily="50" charset="-128"/>
                <a:ea typeface="HGP創英角ｺﾞｼｯｸUB" pitchFamily="50" charset="-128"/>
              </a:defRPr>
            </a:lvl1pPr>
            <a:lvl2pPr marL="742950" indent="-285750" eaLnBrk="0" hangingPunct="0">
              <a:defRPr kumimoji="1" sz="2800">
                <a:solidFill>
                  <a:schemeClr val="tx2"/>
                </a:solidFill>
                <a:latin typeface="HGP創英角ｺﾞｼｯｸUB" pitchFamily="50" charset="-128"/>
                <a:ea typeface="HGP創英角ｺﾞｼｯｸUB" pitchFamily="50" charset="-128"/>
              </a:defRPr>
            </a:lvl2pPr>
            <a:lvl3pPr marL="1143000" indent="-228600" eaLnBrk="0" hangingPunct="0">
              <a:defRPr kumimoji="1" sz="2800">
                <a:solidFill>
                  <a:schemeClr val="tx2"/>
                </a:solidFill>
                <a:latin typeface="HGP創英角ｺﾞｼｯｸUB" pitchFamily="50" charset="-128"/>
                <a:ea typeface="HGP創英角ｺﾞｼｯｸUB" pitchFamily="50" charset="-128"/>
              </a:defRPr>
            </a:lvl3pPr>
            <a:lvl4pPr marL="1600200" indent="-228600" eaLnBrk="0" hangingPunct="0">
              <a:defRPr kumimoji="1" sz="2800">
                <a:solidFill>
                  <a:schemeClr val="tx2"/>
                </a:solidFill>
                <a:latin typeface="HGP創英角ｺﾞｼｯｸUB" pitchFamily="50" charset="-128"/>
                <a:ea typeface="HGP創英角ｺﾞｼｯｸUB" pitchFamily="50" charset="-128"/>
              </a:defRPr>
            </a:lvl4pPr>
            <a:lvl5pPr marL="2057400" indent="-228600" eaLnBrk="0" hangingPunct="0">
              <a:defRPr kumimoji="1" sz="2800">
                <a:solidFill>
                  <a:schemeClr val="tx2"/>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2800">
                <a:solidFill>
                  <a:schemeClr val="tx2"/>
                </a:solidFill>
                <a:latin typeface="HGP創英角ｺﾞｼｯｸUB" pitchFamily="50" charset="-128"/>
                <a:ea typeface="HGP創英角ｺﾞｼｯｸUB" pitchFamily="50" charset="-128"/>
              </a:defRPr>
            </a:lvl9pPr>
          </a:lstStyle>
          <a:p>
            <a:pPr algn="ctr" eaLnBrk="1" hangingPunct="1"/>
            <a:r>
              <a:rPr lang="ja-JP" altLang="en-US" sz="2000" dirty="0">
                <a:solidFill>
                  <a:schemeClr val="tx1"/>
                </a:solidFill>
                <a:latin typeface="HGPｺﾞｼｯｸM" panose="020B0600000000000000" pitchFamily="50" charset="-128"/>
                <a:ea typeface="HGPｺﾞｼｯｸM" panose="020B0600000000000000" pitchFamily="50" charset="-128"/>
              </a:rPr>
              <a:t>テスト・検証</a:t>
            </a:r>
          </a:p>
        </p:txBody>
      </p:sp>
      <p:sp>
        <p:nvSpPr>
          <p:cNvPr id="12" name="Line 4"/>
          <p:cNvSpPr>
            <a:spLocks noChangeShapeType="1"/>
          </p:cNvSpPr>
          <p:nvPr/>
        </p:nvSpPr>
        <p:spPr bwMode="auto">
          <a:xfrm>
            <a:off x="2357310" y="2575073"/>
            <a:ext cx="2386562"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11" name="Line 3"/>
          <p:cNvSpPr>
            <a:spLocks noChangeShapeType="1"/>
          </p:cNvSpPr>
          <p:nvPr/>
        </p:nvSpPr>
        <p:spPr bwMode="auto">
          <a:xfrm flipV="1">
            <a:off x="4788323" y="2575072"/>
            <a:ext cx="2303958" cy="3878263"/>
          </a:xfrm>
          <a:prstGeom prst="line">
            <a:avLst/>
          </a:prstGeom>
          <a:noFill/>
          <a:ln w="146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dirty="0">
              <a:latin typeface="HGPｺﾞｼｯｸM" panose="020B0600000000000000" pitchFamily="50" charset="-128"/>
              <a:ea typeface="HGPｺﾞｼｯｸM" panose="020B0600000000000000" pitchFamily="50" charset="-128"/>
            </a:endParaRPr>
          </a:p>
        </p:txBody>
      </p:sp>
      <p:sp>
        <p:nvSpPr>
          <p:cNvPr id="50" name="テキスト ボックス 49"/>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要件定義の誤りを抑えることが、システム開発の重要成功要因</a:t>
            </a:r>
            <a:r>
              <a:rPr lang="ja-JP" altLang="en-US" kern="100">
                <a:latin typeface="HGPｺﾞｼｯｸM" panose="020B0600000000000000" pitchFamily="50" charset="-128"/>
                <a:ea typeface="HGPｺﾞｼｯｸM" panose="020B0600000000000000" pitchFamily="50" charset="-128"/>
                <a:cs typeface="Times New Roman"/>
              </a:rPr>
              <a:t>のひとつ。</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spTree>
    <p:extLst>
      <p:ext uri="{BB962C8B-B14F-4D97-AF65-F5344CB8AC3E}">
        <p14:creationId xmlns:p14="http://schemas.microsoft.com/office/powerpoint/2010/main" val="372674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p:stCondLst>
                              <p:cond delay="500"/>
                            </p:stCondLst>
                            <p:childTnLst>
                              <p:par>
                                <p:cTn id="36" presetID="22" presetClass="entr" presetSubtype="1" fill="hold" grpId="0" nodeType="after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2000"/>
                            </p:stCondLst>
                            <p:childTnLst>
                              <p:par>
                                <p:cTn id="40" presetID="22" presetClass="entr" presetSubtype="4"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fade">
                                      <p:cBhvr>
                                        <p:cTn id="47"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41" grpId="0" animBg="1"/>
      <p:bldP spid="42" grpId="0" animBg="1"/>
      <p:bldP spid="43" grpId="0" animBg="1"/>
      <p:bldP spid="44"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6</a:t>
            </a:fld>
            <a:endParaRPr lang="ja-JP" altLang="en-US" dirty="0">
              <a:solidFill>
                <a:srgbClr val="201815"/>
              </a:solidFill>
            </a:endParaRPr>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要件定義でやること①</a:t>
            </a:r>
          </a:p>
        </p:txBody>
      </p:sp>
      <p:sp>
        <p:nvSpPr>
          <p:cNvPr id="19" name="メモ 18"/>
          <p:cNvSpPr/>
          <p:nvPr/>
        </p:nvSpPr>
        <p:spPr>
          <a:xfrm>
            <a:off x="5947910" y="2060847"/>
            <a:ext cx="3088586" cy="1050729"/>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・システム化の目標、ゴール</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・商品、サービスの仕様</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・システム化方針</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9" name="上矢印 38"/>
          <p:cNvSpPr/>
          <p:nvPr/>
        </p:nvSpPr>
        <p:spPr>
          <a:xfrm>
            <a:off x="243467" y="2043203"/>
            <a:ext cx="512109" cy="4580403"/>
          </a:xfrm>
          <a:prstGeom prst="upArrow">
            <a:avLst/>
          </a:prstGeom>
        </p:spPr>
        <p:style>
          <a:lnRef idx="1">
            <a:schemeClr val="accent6"/>
          </a:lnRef>
          <a:fillRef idx="2">
            <a:schemeClr val="accent6"/>
          </a:fillRef>
          <a:effectRef idx="1">
            <a:schemeClr val="accent6"/>
          </a:effectRef>
          <a:fontRef idx="minor">
            <a:schemeClr val="dk1"/>
          </a:fontRef>
        </p:style>
        <p:txBody>
          <a:bodyPr vert="wordArtVertRtl"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目的 何のためにやるのか？</a:t>
            </a:r>
          </a:p>
        </p:txBody>
      </p:sp>
      <p:sp>
        <p:nvSpPr>
          <p:cNvPr id="40" name="下矢印 39"/>
          <p:cNvSpPr/>
          <p:nvPr/>
        </p:nvSpPr>
        <p:spPr>
          <a:xfrm>
            <a:off x="5436096" y="2060698"/>
            <a:ext cx="533400" cy="4608661"/>
          </a:xfrm>
          <a:prstGeom prst="downArrow">
            <a:avLst/>
          </a:prstGeom>
          <a:gradFill>
            <a:gsLst>
              <a:gs pos="0">
                <a:schemeClr val="tx2">
                  <a:lumMod val="60000"/>
                  <a:lumOff val="40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vert="wordArtVertRtl" wrap="none"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0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手段 その要件で十分か？</a:t>
            </a:r>
          </a:p>
        </p:txBody>
      </p:sp>
      <p:sp>
        <p:nvSpPr>
          <p:cNvPr id="46" name="メモ 45"/>
          <p:cNvSpPr/>
          <p:nvPr/>
        </p:nvSpPr>
        <p:spPr>
          <a:xfrm>
            <a:off x="5947910" y="3158556"/>
            <a:ext cx="3088586" cy="15120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・システム化目標、ゴールに対する課題</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・業務プロセスを構成する業務と流れ</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・業務の内容、手順、ルール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・システム化対象業務、必要機能選定</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7" name="メモ 46"/>
          <p:cNvSpPr/>
          <p:nvPr/>
        </p:nvSpPr>
        <p:spPr>
          <a:xfrm>
            <a:off x="5947910" y="4718976"/>
            <a:ext cx="3088586" cy="1922400"/>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・システム構成</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・サブシステム定義</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・システム機能一覧</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・システム機能の概要</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・論理データモデル</a:t>
            </a:r>
          </a:p>
          <a:p>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・性能、</a:t>
            </a:r>
            <a:r>
              <a:rPr lang="ja-JP" altLang="en-US" sz="1400" dirty="0" smtClean="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運用、移行等</a:t>
            </a:r>
            <a:r>
              <a:rPr lang="ja-JP" altLang="en-US"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の非機能</a:t>
            </a:r>
            <a:r>
              <a:rPr lang="ja-JP" altLang="en-US" sz="1400" dirty="0" smtClean="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要件</a:t>
            </a:r>
            <a:endParaRPr lang="en-US" altLang="ja-JP" sz="14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8" name="テキスト ボックス 31"/>
          <p:cNvSpPr txBox="1"/>
          <p:nvPr/>
        </p:nvSpPr>
        <p:spPr>
          <a:xfrm>
            <a:off x="6042315" y="1700808"/>
            <a:ext cx="2819473"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主な定義事項</a:t>
            </a:r>
            <a:r>
              <a:rPr lang="en-US" altLang="ja-JP" sz="16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
        <p:nvSpPr>
          <p:cNvPr id="62" name="テキスト ボックス 61"/>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お客さまのビジネスや業務にフィットしたシステム要件を決める。</a:t>
            </a:r>
            <a:endParaRPr lang="en-US" altLang="ja-JP" dirty="0">
              <a:latin typeface="HGPｺﾞｼｯｸM" panose="020B0600000000000000" pitchFamily="50" charset="-128"/>
              <a:ea typeface="HGPｺﾞｼｯｸM" panose="020B0600000000000000" pitchFamily="50" charset="-128"/>
            </a:endParaRPr>
          </a:p>
        </p:txBody>
      </p:sp>
      <p:sp>
        <p:nvSpPr>
          <p:cNvPr id="358" name="正方形/長方形 357"/>
          <p:cNvSpPr/>
          <p:nvPr/>
        </p:nvSpPr>
        <p:spPr>
          <a:xfrm>
            <a:off x="755576" y="1988840"/>
            <a:ext cx="4680520" cy="127741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sp>
        <p:nvSpPr>
          <p:cNvPr id="359" name="正方形/長方形 358"/>
          <p:cNvSpPr/>
          <p:nvPr/>
        </p:nvSpPr>
        <p:spPr>
          <a:xfrm>
            <a:off x="755576" y="4826205"/>
            <a:ext cx="4680520" cy="18008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360" name="正方形/長方形 359"/>
          <p:cNvSpPr/>
          <p:nvPr/>
        </p:nvSpPr>
        <p:spPr>
          <a:xfrm>
            <a:off x="755576" y="3336142"/>
            <a:ext cx="4680520" cy="1417196"/>
          </a:xfrm>
          <a:prstGeom prst="rect">
            <a:avLst/>
          </a:prstGeom>
          <a:gradFill>
            <a:gsLst>
              <a:gs pos="0">
                <a:schemeClr val="accent3">
                  <a:tint val="50000"/>
                  <a:satMod val="300000"/>
                </a:schemeClr>
              </a:gs>
              <a:gs pos="74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non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latin typeface="HGPｺﾞｼｯｸM" panose="020B0600000000000000" pitchFamily="50" charset="-128"/>
              <a:ea typeface="HGPｺﾞｼｯｸM" panose="020B0600000000000000" pitchFamily="50" charset="-128"/>
            </a:endParaRPr>
          </a:p>
        </p:txBody>
      </p:sp>
      <p:cxnSp>
        <p:nvCxnSpPr>
          <p:cNvPr id="361" name="直線矢印コネクタ 360"/>
          <p:cNvCxnSpPr/>
          <p:nvPr/>
        </p:nvCxnSpPr>
        <p:spPr>
          <a:xfrm>
            <a:off x="1846307" y="5764559"/>
            <a:ext cx="5084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2" name="直線矢印コネクタ 361"/>
          <p:cNvCxnSpPr/>
          <p:nvPr/>
        </p:nvCxnSpPr>
        <p:spPr>
          <a:xfrm flipH="1" flipV="1">
            <a:off x="3128699" y="5061166"/>
            <a:ext cx="6416" cy="5056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3" name="直線矢印コネクタ 362"/>
          <p:cNvCxnSpPr/>
          <p:nvPr/>
        </p:nvCxnSpPr>
        <p:spPr>
          <a:xfrm flipV="1">
            <a:off x="4673368" y="5061166"/>
            <a:ext cx="4812" cy="48330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4" name="直線矢印コネクタ 363"/>
          <p:cNvCxnSpPr/>
          <p:nvPr/>
        </p:nvCxnSpPr>
        <p:spPr>
          <a:xfrm flipH="1" flipV="1">
            <a:off x="4630570" y="4299775"/>
            <a:ext cx="4812" cy="27065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65" name="直線矢印コネクタ 364"/>
          <p:cNvCxnSpPr/>
          <p:nvPr/>
        </p:nvCxnSpPr>
        <p:spPr>
          <a:xfrm flipV="1">
            <a:off x="3090203" y="3522029"/>
            <a:ext cx="444313" cy="269162"/>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66" name="テキスト ボックス 31"/>
          <p:cNvSpPr txBox="1"/>
          <p:nvPr/>
        </p:nvSpPr>
        <p:spPr>
          <a:xfrm>
            <a:off x="4569959" y="5026962"/>
            <a:ext cx="8661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帳票</a:t>
            </a:r>
          </a:p>
        </p:txBody>
      </p:sp>
      <p:sp>
        <p:nvSpPr>
          <p:cNvPr id="367" name="テキスト ボックス 33"/>
          <p:cNvSpPr txBox="1"/>
          <p:nvPr/>
        </p:nvSpPr>
        <p:spPr>
          <a:xfrm>
            <a:off x="4116859" y="2564904"/>
            <a:ext cx="1031205"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サービス</a:t>
            </a:r>
          </a:p>
        </p:txBody>
      </p:sp>
      <p:sp>
        <p:nvSpPr>
          <p:cNvPr id="368" name="テキスト ボックス 34"/>
          <p:cNvSpPr txBox="1"/>
          <p:nvPr/>
        </p:nvSpPr>
        <p:spPr>
          <a:xfrm>
            <a:off x="2458821" y="2588137"/>
            <a:ext cx="103305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b="0" dirty="0">
                <a:latin typeface="HGPｺﾞｼｯｸM" panose="020B0600000000000000" pitchFamily="50" charset="-128"/>
                <a:ea typeface="HGPｺﾞｼｯｸM" panose="020B0600000000000000" pitchFamily="50" charset="-128"/>
                <a:cs typeface="メイリオ" panose="020B0604030504040204" pitchFamily="50" charset="-128"/>
              </a:rPr>
              <a:t>商品</a:t>
            </a:r>
          </a:p>
        </p:txBody>
      </p:sp>
      <p:cxnSp>
        <p:nvCxnSpPr>
          <p:cNvPr id="369" name="直線矢印コネクタ 368"/>
          <p:cNvCxnSpPr/>
          <p:nvPr/>
        </p:nvCxnSpPr>
        <p:spPr>
          <a:xfrm flipH="1" flipV="1">
            <a:off x="3117472" y="4278956"/>
            <a:ext cx="11228" cy="284034"/>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0" name="直線矢印コネクタ 369"/>
          <p:cNvCxnSpPr/>
          <p:nvPr/>
        </p:nvCxnSpPr>
        <p:spPr>
          <a:xfrm flipV="1">
            <a:off x="3151156" y="4192704"/>
            <a:ext cx="1206221" cy="313776"/>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1" name="直線矢印コネクタ 370"/>
          <p:cNvCxnSpPr/>
          <p:nvPr/>
        </p:nvCxnSpPr>
        <p:spPr>
          <a:xfrm flipH="1" flipV="1">
            <a:off x="4272364" y="3522029"/>
            <a:ext cx="324011" cy="29593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72" name="直線矢印コネクタ 371"/>
          <p:cNvCxnSpPr/>
          <p:nvPr/>
        </p:nvCxnSpPr>
        <p:spPr>
          <a:xfrm flipV="1">
            <a:off x="3909856" y="2827558"/>
            <a:ext cx="0" cy="251318"/>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73" name="角丸四角形 372"/>
          <p:cNvSpPr/>
          <p:nvPr/>
        </p:nvSpPr>
        <p:spPr>
          <a:xfrm>
            <a:off x="2362800" y="5486472"/>
            <a:ext cx="2637003" cy="5175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nchorCtr="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ビジネスロジック</a:t>
            </a:r>
          </a:p>
        </p:txBody>
      </p:sp>
      <p:sp>
        <p:nvSpPr>
          <p:cNvPr id="374" name="テキスト ボックス 29"/>
          <p:cNvSpPr txBox="1"/>
          <p:nvPr/>
        </p:nvSpPr>
        <p:spPr>
          <a:xfrm>
            <a:off x="3022226" y="5037371"/>
            <a:ext cx="97371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画面</a:t>
            </a:r>
          </a:p>
        </p:txBody>
      </p:sp>
      <p:sp>
        <p:nvSpPr>
          <p:cNvPr id="375" name="テキスト ボックス 31"/>
          <p:cNvSpPr txBox="1"/>
          <p:nvPr/>
        </p:nvSpPr>
        <p:spPr>
          <a:xfrm>
            <a:off x="971600" y="5890193"/>
            <a:ext cx="1001006" cy="2751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データ</a:t>
            </a:r>
          </a:p>
        </p:txBody>
      </p:sp>
      <p:sp>
        <p:nvSpPr>
          <p:cNvPr id="376" name="テキスト ボックス 31"/>
          <p:cNvSpPr txBox="1"/>
          <p:nvPr/>
        </p:nvSpPr>
        <p:spPr>
          <a:xfrm>
            <a:off x="3923928" y="2915652"/>
            <a:ext cx="1610779"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dirty="0">
                <a:latin typeface="HGPｺﾞｼｯｸM" panose="020B0600000000000000" pitchFamily="50" charset="-128"/>
                <a:ea typeface="HGPｺﾞｼｯｸM" panose="020B0600000000000000" pitchFamily="50" charset="-128"/>
                <a:cs typeface="メイリオ" panose="020B0604030504040204" pitchFamily="50" charset="-128"/>
              </a:rPr>
              <a:t>ビジネスフロー</a:t>
            </a:r>
          </a:p>
        </p:txBody>
      </p:sp>
      <p:sp>
        <p:nvSpPr>
          <p:cNvPr id="377" name="テキスト ボックス 31"/>
          <p:cNvSpPr txBox="1"/>
          <p:nvPr/>
        </p:nvSpPr>
        <p:spPr>
          <a:xfrm>
            <a:off x="822944" y="4252189"/>
            <a:ext cx="1444800"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800">
                <a:latin typeface="HGPｺﾞｼｯｸM" panose="020B0600000000000000" pitchFamily="50" charset="-128"/>
                <a:ea typeface="HGPｺﾞｼｯｸM" panose="020B0600000000000000" pitchFamily="50" charset="-128"/>
                <a:cs typeface="メイリオ" panose="020B0604030504040204" pitchFamily="50" charset="-128"/>
              </a:rPr>
              <a:t>業務ルール</a:t>
            </a:r>
          </a:p>
        </p:txBody>
      </p:sp>
      <p:sp>
        <p:nvSpPr>
          <p:cNvPr id="378" name="円/楕円 377"/>
          <p:cNvSpPr/>
          <p:nvPr/>
        </p:nvSpPr>
        <p:spPr>
          <a:xfrm>
            <a:off x="751171" y="485297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システム要件領域</a:t>
            </a:r>
          </a:p>
        </p:txBody>
      </p:sp>
      <p:sp>
        <p:nvSpPr>
          <p:cNvPr id="379" name="円/楕円 378"/>
          <p:cNvSpPr/>
          <p:nvPr/>
        </p:nvSpPr>
        <p:spPr>
          <a:xfrm>
            <a:off x="760796" y="3371832"/>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業務要件領域</a:t>
            </a:r>
          </a:p>
        </p:txBody>
      </p:sp>
      <p:sp>
        <p:nvSpPr>
          <p:cNvPr id="380" name="円/楕円 379"/>
          <p:cNvSpPr/>
          <p:nvPr/>
        </p:nvSpPr>
        <p:spPr>
          <a:xfrm>
            <a:off x="770419" y="2042375"/>
            <a:ext cx="2138908" cy="374746"/>
          </a:xfrm>
          <a:prstGeom prst="ellipse">
            <a:avLst/>
          </a:prstGeom>
        </p:spPr>
        <p:style>
          <a:lnRef idx="0">
            <a:schemeClr val="accent6"/>
          </a:lnRef>
          <a:fillRef idx="3">
            <a:schemeClr val="accent6"/>
          </a:fillRef>
          <a:effectRef idx="3">
            <a:schemeClr val="accent6"/>
          </a:effectRef>
          <a:fontRef idx="minor">
            <a:schemeClr val="lt1"/>
          </a:fontRef>
        </p:style>
        <p:txBody>
          <a:bodyPr wrap="none" rtlCol="0" anchor="ctr" anchorCtr="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800" dirty="0">
                <a:solidFill>
                  <a:sysClr val="windowText" lastClr="000000"/>
                </a:solidFill>
                <a:latin typeface="HGPｺﾞｼｯｸM" panose="020B0600000000000000" pitchFamily="50" charset="-128"/>
                <a:ea typeface="HGPｺﾞｼｯｸM" panose="020B0600000000000000" pitchFamily="50" charset="-128"/>
                <a:cs typeface="メイリオ" panose="020B0604030504040204" pitchFamily="50" charset="-128"/>
              </a:rPr>
              <a:t>ビジネス要件領域</a:t>
            </a:r>
          </a:p>
        </p:txBody>
      </p:sp>
      <p:pic>
        <p:nvPicPr>
          <p:cNvPr id="386" name="図 3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498" y="2195546"/>
            <a:ext cx="503661" cy="468433"/>
          </a:xfrm>
          <a:prstGeom prst="rect">
            <a:avLst/>
          </a:prstGeom>
        </p:spPr>
      </p:pic>
      <p:pic>
        <p:nvPicPr>
          <p:cNvPr id="387" name="図 3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75" y="2195546"/>
            <a:ext cx="516493" cy="480329"/>
          </a:xfrm>
          <a:prstGeom prst="rect">
            <a:avLst/>
          </a:prstGeom>
        </p:spPr>
      </p:pic>
      <p:pic>
        <p:nvPicPr>
          <p:cNvPr id="388" name="図 3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48" y="4568938"/>
            <a:ext cx="500453" cy="462484"/>
          </a:xfrm>
          <a:prstGeom prst="rect">
            <a:avLst/>
          </a:prstGeom>
        </p:spPr>
      </p:pic>
      <p:pic>
        <p:nvPicPr>
          <p:cNvPr id="389" name="図 3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247" y="5374941"/>
            <a:ext cx="461957" cy="428281"/>
          </a:xfrm>
          <a:prstGeom prst="rect">
            <a:avLst/>
          </a:prstGeom>
        </p:spPr>
      </p:pic>
      <p:pic>
        <p:nvPicPr>
          <p:cNvPr id="390" name="図 3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86" y="3817959"/>
            <a:ext cx="487620" cy="452074"/>
          </a:xfrm>
          <a:prstGeom prst="rect">
            <a:avLst/>
          </a:prstGeom>
        </p:spPr>
      </p:pic>
      <p:cxnSp>
        <p:nvCxnSpPr>
          <p:cNvPr id="391" name="直線矢印コネクタ 390"/>
          <p:cNvCxnSpPr/>
          <p:nvPr/>
        </p:nvCxnSpPr>
        <p:spPr>
          <a:xfrm flipV="1">
            <a:off x="1935311" y="4046971"/>
            <a:ext cx="867773"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pic>
        <p:nvPicPr>
          <p:cNvPr id="392" name="図 3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640" y="4568938"/>
            <a:ext cx="521306" cy="483304"/>
          </a:xfrm>
          <a:prstGeom prst="rect">
            <a:avLst/>
          </a:prstGeom>
        </p:spPr>
      </p:pic>
      <p:grpSp>
        <p:nvGrpSpPr>
          <p:cNvPr id="393" name="グループ化 392"/>
          <p:cNvGrpSpPr>
            <a:grpSpLocks noChangeAspect="1"/>
          </p:cNvGrpSpPr>
          <p:nvPr/>
        </p:nvGrpSpPr>
        <p:grpSpPr>
          <a:xfrm>
            <a:off x="1178567" y="5354864"/>
            <a:ext cx="650589" cy="594834"/>
            <a:chOff x="3390901" y="5879306"/>
            <a:chExt cx="804862" cy="793750"/>
          </a:xfrm>
        </p:grpSpPr>
        <p:cxnSp>
          <p:nvCxnSpPr>
            <p:cNvPr id="436" name="直線コネクタ 435"/>
            <p:cNvCxnSpPr>
              <a:stCxn id="439" idx="2"/>
              <a:endCxn id="441" idx="0"/>
            </p:cNvCxnSpPr>
            <p:nvPr/>
          </p:nvCxnSpPr>
          <p:spPr>
            <a:xfrm>
              <a:off x="4025376" y="6215641"/>
              <a:ext cx="2241"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直線コネクタ 436"/>
            <p:cNvCxnSpPr>
              <a:stCxn id="438" idx="2"/>
              <a:endCxn id="440" idx="0"/>
            </p:cNvCxnSpPr>
            <p:nvPr/>
          </p:nvCxnSpPr>
          <p:spPr>
            <a:xfrm>
              <a:off x="3559048" y="6215641"/>
              <a:ext cx="2242" cy="121080"/>
            </a:xfrm>
            <a:prstGeom prst="line">
              <a:avLst/>
            </a:prstGeom>
          </p:spPr>
          <p:style>
            <a:lnRef idx="1">
              <a:schemeClr val="accent1"/>
            </a:lnRef>
            <a:fillRef idx="0">
              <a:schemeClr val="accent1"/>
            </a:fillRef>
            <a:effectRef idx="0">
              <a:schemeClr val="accent1"/>
            </a:effectRef>
            <a:fontRef idx="minor">
              <a:schemeClr val="tx1"/>
            </a:fontRef>
          </p:style>
        </p:cxnSp>
        <p:pic>
          <p:nvPicPr>
            <p:cNvPr id="438" name="図 4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1" y="5879306"/>
              <a:ext cx="336294" cy="336335"/>
            </a:xfrm>
            <a:prstGeom prst="rect">
              <a:avLst/>
            </a:prstGeom>
          </p:spPr>
        </p:pic>
        <p:pic>
          <p:nvPicPr>
            <p:cNvPr id="439" name="図 4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228" y="5879306"/>
              <a:ext cx="336294" cy="336335"/>
            </a:xfrm>
            <a:prstGeom prst="rect">
              <a:avLst/>
            </a:prstGeom>
          </p:spPr>
        </p:pic>
        <p:pic>
          <p:nvPicPr>
            <p:cNvPr id="440" name="図 4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143" y="6336721"/>
              <a:ext cx="336294" cy="336335"/>
            </a:xfrm>
            <a:prstGeom prst="rect">
              <a:avLst/>
            </a:prstGeom>
          </p:spPr>
        </p:pic>
        <p:pic>
          <p:nvPicPr>
            <p:cNvPr id="441" name="図 4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69" y="6336721"/>
              <a:ext cx="336294" cy="336335"/>
            </a:xfrm>
            <a:prstGeom prst="rect">
              <a:avLst/>
            </a:prstGeom>
          </p:spPr>
        </p:pic>
        <p:cxnSp>
          <p:nvCxnSpPr>
            <p:cNvPr id="442" name="直線コネクタ 441"/>
            <p:cNvCxnSpPr>
              <a:stCxn id="438" idx="2"/>
              <a:endCxn id="441" idx="0"/>
            </p:cNvCxnSpPr>
            <p:nvPr/>
          </p:nvCxnSpPr>
          <p:spPr>
            <a:xfrm>
              <a:off x="3559048" y="6215641"/>
              <a:ext cx="468568" cy="12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40" idx="3"/>
              <a:endCxn id="441" idx="1"/>
            </p:cNvCxnSpPr>
            <p:nvPr/>
          </p:nvCxnSpPr>
          <p:spPr>
            <a:xfrm>
              <a:off x="3729437" y="6504889"/>
              <a:ext cx="13003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4" name="グループ化 393"/>
          <p:cNvGrpSpPr/>
          <p:nvPr/>
        </p:nvGrpSpPr>
        <p:grpSpPr>
          <a:xfrm>
            <a:off x="2750954" y="3813498"/>
            <a:ext cx="733035" cy="438691"/>
            <a:chOff x="4820444" y="4233862"/>
            <a:chExt cx="725487" cy="468313"/>
          </a:xfrm>
        </p:grpSpPr>
        <p:sp>
          <p:nvSpPr>
            <p:cNvPr id="423" name="正方形/長方形 422"/>
            <p:cNvSpPr/>
            <p:nvPr/>
          </p:nvSpPr>
          <p:spPr>
            <a:xfrm>
              <a:off x="5066750" y="4233862"/>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4" name="正方形/長方形 423"/>
            <p:cNvSpPr/>
            <p:nvPr/>
          </p:nvSpPr>
          <p:spPr>
            <a:xfrm>
              <a:off x="4883136" y="443104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5" name="正方形/長方形 424"/>
            <p:cNvSpPr/>
            <p:nvPr/>
          </p:nvSpPr>
          <p:spPr>
            <a:xfrm>
              <a:off x="482044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26" name="正方形/長方形 425"/>
            <p:cNvSpPr/>
            <p:nvPr/>
          </p:nvSpPr>
          <p:spPr>
            <a:xfrm>
              <a:off x="5261554" y="444001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27" name="直線コネクタ 426"/>
            <p:cNvCxnSpPr>
              <a:stCxn id="423" idx="2"/>
              <a:endCxn id="424" idx="0"/>
            </p:cNvCxnSpPr>
            <p:nvPr/>
          </p:nvCxnSpPr>
          <p:spPr>
            <a:xfrm flipH="1">
              <a:off x="4981660" y="4363829"/>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線コネクタ 427"/>
            <p:cNvCxnSpPr>
              <a:stCxn id="423" idx="2"/>
              <a:endCxn id="426" idx="0"/>
            </p:cNvCxnSpPr>
            <p:nvPr/>
          </p:nvCxnSpPr>
          <p:spPr>
            <a:xfrm>
              <a:off x="5165274" y="4363829"/>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正方形/長方形 428"/>
            <p:cNvSpPr/>
            <p:nvPr/>
          </p:nvSpPr>
          <p:spPr>
            <a:xfrm>
              <a:off x="5006294"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0" name="正方形/長方形 429"/>
            <p:cNvSpPr/>
            <p:nvPr/>
          </p:nvSpPr>
          <p:spPr>
            <a:xfrm>
              <a:off x="520333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31" name="正方形/長方形 430"/>
            <p:cNvSpPr/>
            <p:nvPr/>
          </p:nvSpPr>
          <p:spPr>
            <a:xfrm>
              <a:off x="5389189" y="4625991"/>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32" name="直線コネクタ 431"/>
            <p:cNvCxnSpPr>
              <a:stCxn id="424" idx="2"/>
              <a:endCxn id="425" idx="0"/>
            </p:cNvCxnSpPr>
            <p:nvPr/>
          </p:nvCxnSpPr>
          <p:spPr>
            <a:xfrm flipH="1">
              <a:off x="4898815" y="4561014"/>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コネクタ 432"/>
            <p:cNvCxnSpPr>
              <a:stCxn id="424" idx="2"/>
              <a:endCxn id="429" idx="0"/>
            </p:cNvCxnSpPr>
            <p:nvPr/>
          </p:nvCxnSpPr>
          <p:spPr>
            <a:xfrm>
              <a:off x="4981660" y="4561014"/>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線コネクタ 433"/>
            <p:cNvCxnSpPr>
              <a:stCxn id="426" idx="2"/>
              <a:endCxn id="430" idx="0"/>
            </p:cNvCxnSpPr>
            <p:nvPr/>
          </p:nvCxnSpPr>
          <p:spPr>
            <a:xfrm flipH="1">
              <a:off x="5281710" y="4569978"/>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線コネクタ 434"/>
            <p:cNvCxnSpPr>
              <a:stCxn id="426" idx="2"/>
              <a:endCxn id="431" idx="0"/>
            </p:cNvCxnSpPr>
            <p:nvPr/>
          </p:nvCxnSpPr>
          <p:spPr>
            <a:xfrm>
              <a:off x="5360078" y="4569978"/>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5" name="グループ化 394"/>
          <p:cNvGrpSpPr/>
          <p:nvPr/>
        </p:nvGrpSpPr>
        <p:grpSpPr>
          <a:xfrm>
            <a:off x="3543335" y="3135189"/>
            <a:ext cx="733035" cy="438691"/>
            <a:chOff x="5604669" y="3509754"/>
            <a:chExt cx="725487" cy="468313"/>
          </a:xfrm>
        </p:grpSpPr>
        <p:sp>
          <p:nvSpPr>
            <p:cNvPr id="410" name="正方形/長方形 409"/>
            <p:cNvSpPr/>
            <p:nvPr/>
          </p:nvSpPr>
          <p:spPr>
            <a:xfrm>
              <a:off x="5850975" y="3509754"/>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1" name="正方形/長方形 410"/>
            <p:cNvSpPr/>
            <p:nvPr/>
          </p:nvSpPr>
          <p:spPr>
            <a:xfrm>
              <a:off x="5667361" y="3706938"/>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2" name="正方形/長方形 411"/>
            <p:cNvSpPr/>
            <p:nvPr/>
          </p:nvSpPr>
          <p:spPr>
            <a:xfrm>
              <a:off x="560466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3" name="正方形/長方形 412"/>
            <p:cNvSpPr/>
            <p:nvPr/>
          </p:nvSpPr>
          <p:spPr>
            <a:xfrm>
              <a:off x="6045779" y="3715903"/>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4" name="直線コネクタ 413"/>
            <p:cNvCxnSpPr>
              <a:stCxn id="410" idx="2"/>
              <a:endCxn id="411" idx="0"/>
            </p:cNvCxnSpPr>
            <p:nvPr/>
          </p:nvCxnSpPr>
          <p:spPr>
            <a:xfrm flipH="1">
              <a:off x="5765885" y="3639721"/>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stCxn id="410" idx="2"/>
              <a:endCxn id="413" idx="0"/>
            </p:cNvCxnSpPr>
            <p:nvPr/>
          </p:nvCxnSpPr>
          <p:spPr>
            <a:xfrm>
              <a:off x="5949499" y="3639721"/>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正方形/長方形 415"/>
            <p:cNvSpPr/>
            <p:nvPr/>
          </p:nvSpPr>
          <p:spPr>
            <a:xfrm>
              <a:off x="5790519"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7" name="正方形/長方形 416"/>
            <p:cNvSpPr/>
            <p:nvPr/>
          </p:nvSpPr>
          <p:spPr>
            <a:xfrm>
              <a:off x="598756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18" name="正方形/長方形 417"/>
            <p:cNvSpPr/>
            <p:nvPr/>
          </p:nvSpPr>
          <p:spPr>
            <a:xfrm>
              <a:off x="6173414" y="3901883"/>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19" name="直線コネクタ 418"/>
            <p:cNvCxnSpPr>
              <a:stCxn id="411" idx="2"/>
              <a:endCxn id="412" idx="0"/>
            </p:cNvCxnSpPr>
            <p:nvPr/>
          </p:nvCxnSpPr>
          <p:spPr>
            <a:xfrm flipH="1">
              <a:off x="5683040" y="3836906"/>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コネクタ 419"/>
            <p:cNvCxnSpPr>
              <a:stCxn id="411" idx="2"/>
              <a:endCxn id="416" idx="0"/>
            </p:cNvCxnSpPr>
            <p:nvPr/>
          </p:nvCxnSpPr>
          <p:spPr>
            <a:xfrm>
              <a:off x="5765885" y="3836906"/>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a:stCxn id="413" idx="2"/>
              <a:endCxn id="417" idx="0"/>
            </p:cNvCxnSpPr>
            <p:nvPr/>
          </p:nvCxnSpPr>
          <p:spPr>
            <a:xfrm flipH="1">
              <a:off x="6065935" y="3845870"/>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a:stCxn id="413" idx="2"/>
              <a:endCxn id="418" idx="0"/>
            </p:cNvCxnSpPr>
            <p:nvPr/>
          </p:nvCxnSpPr>
          <p:spPr>
            <a:xfrm>
              <a:off x="6144303" y="3845870"/>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グループ化 395"/>
          <p:cNvGrpSpPr/>
          <p:nvPr/>
        </p:nvGrpSpPr>
        <p:grpSpPr>
          <a:xfrm>
            <a:off x="4246097" y="3848131"/>
            <a:ext cx="733035" cy="438691"/>
            <a:chOff x="6300192" y="4270837"/>
            <a:chExt cx="725487" cy="468313"/>
          </a:xfrm>
        </p:grpSpPr>
        <p:sp>
          <p:nvSpPr>
            <p:cNvPr id="397" name="正方形/長方形 396"/>
            <p:cNvSpPr/>
            <p:nvPr/>
          </p:nvSpPr>
          <p:spPr>
            <a:xfrm>
              <a:off x="6546498" y="4270837"/>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8" name="正方形/長方形 397"/>
            <p:cNvSpPr/>
            <p:nvPr/>
          </p:nvSpPr>
          <p:spPr>
            <a:xfrm>
              <a:off x="6362884" y="4468021"/>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399" name="正方形/長方形 398"/>
            <p:cNvSpPr/>
            <p:nvPr/>
          </p:nvSpPr>
          <p:spPr>
            <a:xfrm>
              <a:off x="630019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0" name="正方形/長方形 399"/>
            <p:cNvSpPr/>
            <p:nvPr/>
          </p:nvSpPr>
          <p:spPr>
            <a:xfrm>
              <a:off x="6741302" y="4476986"/>
              <a:ext cx="197048" cy="129967"/>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1" name="直線コネクタ 400"/>
            <p:cNvCxnSpPr>
              <a:stCxn id="397" idx="2"/>
              <a:endCxn id="398" idx="0"/>
            </p:cNvCxnSpPr>
            <p:nvPr/>
          </p:nvCxnSpPr>
          <p:spPr>
            <a:xfrm flipH="1">
              <a:off x="6461408" y="4400804"/>
              <a:ext cx="183614" cy="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stCxn id="397" idx="2"/>
              <a:endCxn id="400" idx="0"/>
            </p:cNvCxnSpPr>
            <p:nvPr/>
          </p:nvCxnSpPr>
          <p:spPr>
            <a:xfrm>
              <a:off x="6645022" y="4400804"/>
              <a:ext cx="194804" cy="76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正方形/長方形 402"/>
            <p:cNvSpPr/>
            <p:nvPr/>
          </p:nvSpPr>
          <p:spPr>
            <a:xfrm>
              <a:off x="6486042"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4" name="正方形/長方形 403"/>
            <p:cNvSpPr/>
            <p:nvPr/>
          </p:nvSpPr>
          <p:spPr>
            <a:xfrm>
              <a:off x="668308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sp>
          <p:nvSpPr>
            <p:cNvPr id="405" name="正方形/長方形 404"/>
            <p:cNvSpPr/>
            <p:nvPr/>
          </p:nvSpPr>
          <p:spPr>
            <a:xfrm>
              <a:off x="6868937" y="4662966"/>
              <a:ext cx="156742" cy="76184"/>
            </a:xfrm>
            <a:prstGeom prst="rect">
              <a:avLst/>
            </a:prstGeom>
            <a:gradFill>
              <a:gsLst>
                <a:gs pos="0">
                  <a:schemeClr val="tx1">
                    <a:lumMod val="75000"/>
                    <a:lumOff val="25000"/>
                  </a:schemeClr>
                </a:gs>
                <a:gs pos="50000">
                  <a:schemeClr val="bg1">
                    <a:lumMod val="50000"/>
                  </a:schemeClr>
                </a:gs>
                <a:gs pos="100000">
                  <a:schemeClr val="bg1">
                    <a:lumMod val="95000"/>
                  </a:schemeClr>
                </a:gs>
              </a:gsLst>
              <a:lin ang="5400000" scaled="0"/>
            </a:gra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a:p>
          </p:txBody>
        </p:sp>
        <p:cxnSp>
          <p:nvCxnSpPr>
            <p:cNvPr id="406" name="直線コネクタ 405"/>
            <p:cNvCxnSpPr>
              <a:stCxn id="398" idx="2"/>
              <a:endCxn id="399" idx="0"/>
            </p:cNvCxnSpPr>
            <p:nvPr/>
          </p:nvCxnSpPr>
          <p:spPr>
            <a:xfrm flipH="1">
              <a:off x="6378563" y="4597989"/>
              <a:ext cx="8284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線コネクタ 406"/>
            <p:cNvCxnSpPr>
              <a:stCxn id="398" idx="2"/>
              <a:endCxn id="403" idx="0"/>
            </p:cNvCxnSpPr>
            <p:nvPr/>
          </p:nvCxnSpPr>
          <p:spPr>
            <a:xfrm>
              <a:off x="6461408" y="4597989"/>
              <a:ext cx="103005" cy="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線コネクタ 407"/>
            <p:cNvCxnSpPr>
              <a:stCxn id="400" idx="2"/>
              <a:endCxn id="404" idx="0"/>
            </p:cNvCxnSpPr>
            <p:nvPr/>
          </p:nvCxnSpPr>
          <p:spPr>
            <a:xfrm flipH="1">
              <a:off x="6761458" y="4606953"/>
              <a:ext cx="78368"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線コネクタ 408"/>
            <p:cNvCxnSpPr>
              <a:stCxn id="400" idx="2"/>
              <a:endCxn id="405" idx="0"/>
            </p:cNvCxnSpPr>
            <p:nvPr/>
          </p:nvCxnSpPr>
          <p:spPr>
            <a:xfrm>
              <a:off x="6839826" y="4606953"/>
              <a:ext cx="107482" cy="5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6" name="角丸四角形 455"/>
          <p:cNvSpPr/>
          <p:nvPr/>
        </p:nvSpPr>
        <p:spPr>
          <a:xfrm>
            <a:off x="835018" y="6246058"/>
            <a:ext cx="1026691"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非機能要件</a:t>
            </a:r>
          </a:p>
        </p:txBody>
      </p:sp>
      <p:sp>
        <p:nvSpPr>
          <p:cNvPr id="457" name="角丸四角形 456"/>
          <p:cNvSpPr/>
          <p:nvPr/>
        </p:nvSpPr>
        <p:spPr>
          <a:xfrm>
            <a:off x="1926373" y="6246058"/>
            <a:ext cx="123058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ソフトウエア方式</a:t>
            </a:r>
          </a:p>
        </p:txBody>
      </p:sp>
      <p:sp>
        <p:nvSpPr>
          <p:cNvPr id="458" name="角丸四角形 457"/>
          <p:cNvSpPr/>
          <p:nvPr/>
        </p:nvSpPr>
        <p:spPr>
          <a:xfrm>
            <a:off x="3221621" y="6246058"/>
            <a:ext cx="100811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インフラ方式</a:t>
            </a:r>
          </a:p>
        </p:txBody>
      </p:sp>
      <p:sp>
        <p:nvSpPr>
          <p:cNvPr id="459" name="角丸四角形 458"/>
          <p:cNvSpPr/>
          <p:nvPr/>
        </p:nvSpPr>
        <p:spPr>
          <a:xfrm>
            <a:off x="4294397" y="6246058"/>
            <a:ext cx="545092"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運用</a:t>
            </a:r>
          </a:p>
        </p:txBody>
      </p:sp>
      <p:sp>
        <p:nvSpPr>
          <p:cNvPr id="460" name="角丸四角形 459"/>
          <p:cNvSpPr/>
          <p:nvPr/>
        </p:nvSpPr>
        <p:spPr>
          <a:xfrm>
            <a:off x="4904155" y="6246058"/>
            <a:ext cx="502814" cy="351960"/>
          </a:xfrm>
          <a:prstGeom prst="roundRect">
            <a:avLst/>
          </a:prstGeom>
          <a:gradFill>
            <a:gsLst>
              <a:gs pos="0">
                <a:schemeClr val="accent6">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etc</a:t>
            </a:r>
            <a:endParaRPr lang="ja-JP" altLang="en-US" sz="12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endParaRPr>
          </a:p>
        </p:txBody>
      </p:sp>
      <p:sp>
        <p:nvSpPr>
          <p:cNvPr id="461" name="テキスト ボックス 31"/>
          <p:cNvSpPr txBox="1"/>
          <p:nvPr/>
        </p:nvSpPr>
        <p:spPr>
          <a:xfrm>
            <a:off x="2094601" y="1628800"/>
            <a:ext cx="1898837" cy="3693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&lt;</a:t>
            </a:r>
            <a:r>
              <a:rPr lang="ja-JP" altLang="en-US"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各領域の範囲</a:t>
            </a:r>
            <a:r>
              <a:rPr lang="en-US" altLang="ja-JP" sz="1800" dirty="0">
                <a:solidFill>
                  <a:srgbClr val="201815"/>
                </a:solidFill>
                <a:latin typeface="HGPｺﾞｼｯｸM" panose="020B0600000000000000" pitchFamily="50" charset="-128"/>
                <a:ea typeface="HGPｺﾞｼｯｸM" panose="020B0600000000000000" pitchFamily="50" charset="-128"/>
                <a:cs typeface="メイリオ" panose="020B0604030504040204" pitchFamily="50" charset="-128"/>
              </a:rPr>
              <a:t>&gt;</a:t>
            </a:r>
          </a:p>
        </p:txBody>
      </p:sp>
    </p:spTree>
    <p:extLst>
      <p:ext uri="{BB962C8B-B14F-4D97-AF65-F5344CB8AC3E}">
        <p14:creationId xmlns:p14="http://schemas.microsoft.com/office/powerpoint/2010/main" val="46617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p:cNvSpPr/>
          <p:nvPr/>
        </p:nvSpPr>
        <p:spPr>
          <a:xfrm>
            <a:off x="647960" y="1844824"/>
            <a:ext cx="5724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要件定義</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sp>
        <p:nvSpPr>
          <p:cNvPr id="31" name="正方形/長方形 30"/>
          <p:cNvSpPr/>
          <p:nvPr/>
        </p:nvSpPr>
        <p:spPr>
          <a:xfrm>
            <a:off x="2225578" y="2490323"/>
            <a:ext cx="3930598"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システム要件</a:t>
            </a:r>
          </a:p>
        </p:txBody>
      </p:sp>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solidFill>
                  <a:srgbClr val="201815"/>
                </a:solidFill>
              </a:rPr>
              <a:pPr/>
              <a:t>7</a:t>
            </a:fld>
            <a:endParaRPr lang="ja-JP" altLang="en-US" dirty="0">
              <a:solidFill>
                <a:srgbClr val="201815"/>
              </a:solidFill>
            </a:endParaRPr>
          </a:p>
        </p:txBody>
      </p:sp>
      <p:sp>
        <p:nvSpPr>
          <p:cNvPr id="24" name="正方形/長方形 23"/>
          <p:cNvSpPr/>
          <p:nvPr/>
        </p:nvSpPr>
        <p:spPr>
          <a:xfrm>
            <a:off x="860197" y="2490323"/>
            <a:ext cx="1225313" cy="129871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600" b="1" dirty="0">
                <a:solidFill>
                  <a:srgbClr val="201815"/>
                </a:solidFill>
                <a:latin typeface="HGPｺﾞｼｯｸM" panose="020B0600000000000000" pitchFamily="50" charset="-128"/>
                <a:ea typeface="HGPｺﾞｼｯｸM" panose="020B0600000000000000" pitchFamily="50" charset="-128"/>
              </a:rPr>
              <a:t>業務要件</a:t>
            </a:r>
          </a:p>
        </p:txBody>
      </p:sp>
      <p:sp>
        <p:nvSpPr>
          <p:cNvPr id="36" name="正方形/長方形 35"/>
          <p:cNvSpPr/>
          <p:nvPr/>
        </p:nvSpPr>
        <p:spPr>
          <a:xfrm>
            <a:off x="755576" y="2351879"/>
            <a:ext cx="5472608" cy="1581177"/>
          </a:xfrm>
          <a:prstGeom prst="rect">
            <a:avLst/>
          </a:prstGeom>
          <a:noFill/>
          <a:ln w="50800">
            <a:solidFill>
              <a:srgbClr val="FF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600" dirty="0">
              <a:solidFill>
                <a:srgbClr val="FFFFFF"/>
              </a:solidFill>
              <a:latin typeface="HGPｺﾞｼｯｸM" panose="020B0600000000000000" pitchFamily="50" charset="-128"/>
              <a:ea typeface="HGPｺﾞｼｯｸM" panose="020B0600000000000000" pitchFamily="50" charset="-128"/>
            </a:endParaRPr>
          </a:p>
        </p:txBody>
      </p:sp>
      <p:sp>
        <p:nvSpPr>
          <p:cNvPr id="4" name="円/楕円 3"/>
          <p:cNvSpPr/>
          <p:nvPr/>
        </p:nvSpPr>
        <p:spPr>
          <a:xfrm>
            <a:off x="3765759" y="2843160"/>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機能</a:t>
            </a:r>
          </a:p>
        </p:txBody>
      </p:sp>
      <p:sp>
        <p:nvSpPr>
          <p:cNvPr id="41" name="円/楕円 40"/>
          <p:cNvSpPr/>
          <p:nvPr/>
        </p:nvSpPr>
        <p:spPr>
          <a:xfrm>
            <a:off x="3765759" y="3284984"/>
            <a:ext cx="1128063"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chemeClr val="tx1"/>
                </a:solidFill>
                <a:latin typeface="HGPｺﾞｼｯｸM" panose="020B0600000000000000" pitchFamily="50" charset="-128"/>
                <a:ea typeface="HGPｺﾞｼｯｸM" panose="020B0600000000000000" pitchFamily="50" charset="-128"/>
              </a:rPr>
              <a:t>非機能</a:t>
            </a:r>
          </a:p>
        </p:txBody>
      </p:sp>
      <p:cxnSp>
        <p:nvCxnSpPr>
          <p:cNvPr id="47" name="曲線コネクタ 46"/>
          <p:cNvCxnSpPr>
            <a:stCxn id="41" idx="4"/>
            <a:endCxn id="27" idx="0"/>
          </p:cNvCxnSpPr>
          <p:nvPr/>
        </p:nvCxnSpPr>
        <p:spPr>
          <a:xfrm flipH="1">
            <a:off x="2672547" y="3582792"/>
            <a:ext cx="165724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要件定義でやること②</a:t>
            </a:r>
          </a:p>
        </p:txBody>
      </p:sp>
      <p:sp>
        <p:nvSpPr>
          <p:cNvPr id="61" name="テキスト ボックス 60"/>
          <p:cNvSpPr txBox="1"/>
          <p:nvPr/>
        </p:nvSpPr>
        <p:spPr>
          <a:xfrm>
            <a:off x="539552" y="1136933"/>
            <a:ext cx="8352928"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kern="100" dirty="0">
                <a:latin typeface="HGPｺﾞｼｯｸM" panose="020B0600000000000000" pitchFamily="50" charset="-128"/>
                <a:ea typeface="HGPｺﾞｼｯｸM" panose="020B0600000000000000" pitchFamily="50" charset="-128"/>
                <a:cs typeface="Times New Roman"/>
              </a:rPr>
              <a:t>業務や業務アプリケーション等の、多岐に渡る要件を定義し、設計へ繋げる。</a:t>
            </a:r>
            <a:endParaRPr lang="en-US" altLang="ja-JP" kern="100" dirty="0">
              <a:latin typeface="HGPｺﾞｼｯｸM" panose="020B0600000000000000" pitchFamily="50" charset="-128"/>
              <a:ea typeface="HGPｺﾞｼｯｸM" panose="020B0600000000000000" pitchFamily="50" charset="-128"/>
              <a:cs typeface="Times New Roman"/>
            </a:endParaRPr>
          </a:p>
        </p:txBody>
      </p:sp>
      <p:grpSp>
        <p:nvGrpSpPr>
          <p:cNvPr id="106" name="グループ化 105"/>
          <p:cNvGrpSpPr/>
          <p:nvPr/>
        </p:nvGrpSpPr>
        <p:grpSpPr>
          <a:xfrm>
            <a:off x="2327428" y="4293096"/>
            <a:ext cx="3756740" cy="1261588"/>
            <a:chOff x="2297586" y="4759700"/>
            <a:chExt cx="3756740" cy="1261588"/>
          </a:xfrm>
        </p:grpSpPr>
        <p:sp>
          <p:nvSpPr>
            <p:cNvPr id="27" name="正方形/長方形 26"/>
            <p:cNvSpPr/>
            <p:nvPr/>
          </p:nvSpPr>
          <p:spPr>
            <a:xfrm>
              <a:off x="229758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インフラ</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8" name="正方形/長方形 37"/>
            <p:cNvSpPr/>
            <p:nvPr/>
          </p:nvSpPr>
          <p:spPr>
            <a:xfrm>
              <a:off x="3064211"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ソフト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ウェア</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p>
          </p:txBody>
        </p:sp>
        <p:sp>
          <p:nvSpPr>
            <p:cNvPr id="39" name="正方形/長方形 38"/>
            <p:cNvSpPr/>
            <p:nvPr/>
          </p:nvSpPr>
          <p:spPr>
            <a:xfrm>
              <a:off x="3830836" y="4761489"/>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移行</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0" name="正方形/長方形 39"/>
            <p:cNvSpPr/>
            <p:nvPr/>
          </p:nvSpPr>
          <p:spPr>
            <a:xfrm>
              <a:off x="4597461" y="4765922"/>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運用</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方式</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sp>
          <p:nvSpPr>
            <p:cNvPr id="45" name="正方形/長方形 44"/>
            <p:cNvSpPr/>
            <p:nvPr/>
          </p:nvSpPr>
          <p:spPr>
            <a:xfrm>
              <a:off x="5364088" y="4759700"/>
              <a:ext cx="690238" cy="1255366"/>
            </a:xfrm>
            <a:prstGeom prst="rect">
              <a:avLst/>
            </a:prstGeom>
            <a:solidFill>
              <a:schemeClr val="bg1">
                <a:lumMod val="7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200" dirty="0">
                  <a:solidFill>
                    <a:srgbClr val="201815"/>
                  </a:solidFill>
                  <a:latin typeface="HGPｺﾞｼｯｸM" panose="020B0600000000000000" pitchFamily="50" charset="-128"/>
                  <a:ea typeface="HGPｺﾞｼｯｸM" panose="020B0600000000000000" pitchFamily="50" charset="-128"/>
                </a:rPr>
                <a:t>全体</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テスト</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a:p>
              <a:pPr algn="ctr"/>
              <a:r>
                <a:rPr lang="ja-JP" altLang="en-US" sz="1200" dirty="0">
                  <a:solidFill>
                    <a:srgbClr val="201815"/>
                  </a:solidFill>
                  <a:latin typeface="HGPｺﾞｼｯｸM" panose="020B0600000000000000" pitchFamily="50" charset="-128"/>
                  <a:ea typeface="HGPｺﾞｼｯｸM" panose="020B0600000000000000" pitchFamily="50" charset="-128"/>
                </a:rPr>
                <a:t>計画</a:t>
              </a:r>
              <a:endParaRPr lang="en-US" altLang="ja-JP" sz="1200" dirty="0">
                <a:solidFill>
                  <a:srgbClr val="201815"/>
                </a:solidFill>
                <a:latin typeface="HGPｺﾞｼｯｸM" panose="020B0600000000000000" pitchFamily="50" charset="-128"/>
                <a:ea typeface="HGPｺﾞｼｯｸM" panose="020B0600000000000000" pitchFamily="50" charset="-128"/>
              </a:endParaRPr>
            </a:p>
          </p:txBody>
        </p:sp>
      </p:grpSp>
      <p:cxnSp>
        <p:nvCxnSpPr>
          <p:cNvPr id="46" name="曲線コネクタ 46"/>
          <p:cNvCxnSpPr>
            <a:stCxn id="41" idx="4"/>
            <a:endCxn id="38" idx="0"/>
          </p:cNvCxnSpPr>
          <p:nvPr/>
        </p:nvCxnSpPr>
        <p:spPr>
          <a:xfrm flipH="1">
            <a:off x="3439172" y="3582792"/>
            <a:ext cx="890619"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曲線コネクタ 46"/>
          <p:cNvCxnSpPr>
            <a:stCxn id="41" idx="4"/>
            <a:endCxn id="39" idx="0"/>
          </p:cNvCxnSpPr>
          <p:nvPr/>
        </p:nvCxnSpPr>
        <p:spPr>
          <a:xfrm flipH="1">
            <a:off x="4205797" y="3582792"/>
            <a:ext cx="123994" cy="712093"/>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曲線コネクタ 46"/>
          <p:cNvCxnSpPr>
            <a:stCxn id="41" idx="4"/>
            <a:endCxn id="40" idx="0"/>
          </p:cNvCxnSpPr>
          <p:nvPr/>
        </p:nvCxnSpPr>
        <p:spPr>
          <a:xfrm>
            <a:off x="4329791" y="3582792"/>
            <a:ext cx="642631" cy="71652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曲線コネクタ 46"/>
          <p:cNvCxnSpPr>
            <a:stCxn id="41" idx="4"/>
            <a:endCxn id="45" idx="0"/>
          </p:cNvCxnSpPr>
          <p:nvPr/>
        </p:nvCxnSpPr>
        <p:spPr>
          <a:xfrm>
            <a:off x="4329791" y="3582792"/>
            <a:ext cx="1409258" cy="710304"/>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正方形/長方形 57"/>
          <p:cNvSpPr/>
          <p:nvPr/>
        </p:nvSpPr>
        <p:spPr>
          <a:xfrm>
            <a:off x="6732240" y="1844824"/>
            <a:ext cx="2160240" cy="4176464"/>
          </a:xfrm>
          <a:prstGeom prst="rect">
            <a:avLst/>
          </a:prstGeom>
          <a:solidFill>
            <a:schemeClr val="bg1">
              <a:lumMod val="95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800" dirty="0">
                <a:solidFill>
                  <a:srgbClr val="201815"/>
                </a:solidFill>
                <a:latin typeface="HGPｺﾞｼｯｸM" panose="020B0600000000000000" pitchFamily="50" charset="-128"/>
                <a:ea typeface="HGPｺﾞｼｯｸM" panose="020B0600000000000000" pitchFamily="50" charset="-128"/>
              </a:rPr>
              <a:t>【</a:t>
            </a:r>
            <a:r>
              <a:rPr lang="ja-JP" altLang="en-US" sz="1800" dirty="0">
                <a:solidFill>
                  <a:srgbClr val="201815"/>
                </a:solidFill>
                <a:latin typeface="HGPｺﾞｼｯｸM" panose="020B0600000000000000" pitchFamily="50" charset="-128"/>
                <a:ea typeface="HGPｺﾞｼｯｸM" panose="020B0600000000000000" pitchFamily="50" charset="-128"/>
              </a:rPr>
              <a:t>設計</a:t>
            </a:r>
            <a:r>
              <a:rPr lang="en-US" altLang="ja-JP" sz="1800" dirty="0">
                <a:solidFill>
                  <a:srgbClr val="201815"/>
                </a:solidFill>
                <a:latin typeface="HGPｺﾞｼｯｸM" panose="020B0600000000000000" pitchFamily="50" charset="-128"/>
                <a:ea typeface="HGPｺﾞｼｯｸM" panose="020B0600000000000000" pitchFamily="50" charset="-128"/>
              </a:rPr>
              <a:t>】</a:t>
            </a:r>
            <a:endParaRPr lang="ja-JP" altLang="en-US" sz="1800" dirty="0">
              <a:solidFill>
                <a:srgbClr val="201815"/>
              </a:solidFill>
              <a:latin typeface="HGPｺﾞｼｯｸM" panose="020B0600000000000000" pitchFamily="50" charset="-128"/>
              <a:ea typeface="HGPｺﾞｼｯｸM" panose="020B0600000000000000" pitchFamily="50" charset="-128"/>
            </a:endParaRPr>
          </a:p>
        </p:txBody>
      </p:sp>
      <p:cxnSp>
        <p:nvCxnSpPr>
          <p:cNvPr id="62" name="曲線コネクタ 46"/>
          <p:cNvCxnSpPr>
            <a:stCxn id="4" idx="6"/>
            <a:endCxn id="59" idx="1"/>
          </p:cNvCxnSpPr>
          <p:nvPr/>
        </p:nvCxnSpPr>
        <p:spPr>
          <a:xfrm flipV="1">
            <a:off x="4893822" y="2989867"/>
            <a:ext cx="2054442" cy="2197"/>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cxnSp>
        <p:nvCxnSpPr>
          <p:cNvPr id="67" name="曲線コネクタ 46"/>
          <p:cNvCxnSpPr>
            <a:stCxn id="41" idx="6"/>
            <a:endCxn id="60" idx="1"/>
          </p:cNvCxnSpPr>
          <p:nvPr/>
        </p:nvCxnSpPr>
        <p:spPr>
          <a:xfrm>
            <a:off x="4893822" y="3433888"/>
            <a:ext cx="2054442" cy="1067860"/>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grpSp>
        <p:nvGrpSpPr>
          <p:cNvPr id="84" name="グループ化 83"/>
          <p:cNvGrpSpPr/>
          <p:nvPr/>
        </p:nvGrpSpPr>
        <p:grpSpPr>
          <a:xfrm>
            <a:off x="6948264" y="2348880"/>
            <a:ext cx="1728192" cy="1281974"/>
            <a:chOff x="7020272" y="2348880"/>
            <a:chExt cx="1728192" cy="1281974"/>
          </a:xfrm>
        </p:grpSpPr>
        <p:sp>
          <p:nvSpPr>
            <p:cNvPr id="59" name="正方形/長方形 58"/>
            <p:cNvSpPr/>
            <p:nvPr/>
          </p:nvSpPr>
          <p:spPr>
            <a:xfrm>
              <a:off x="7020272" y="2348880"/>
              <a:ext cx="1728192" cy="128197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機能設計</a:t>
              </a:r>
            </a:p>
          </p:txBody>
        </p:sp>
        <p:sp>
          <p:nvSpPr>
            <p:cNvPr id="72" name="円/楕円 71"/>
            <p:cNvSpPr/>
            <p:nvPr/>
          </p:nvSpPr>
          <p:spPr>
            <a:xfrm>
              <a:off x="7056276" y="263948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画面設計</a:t>
              </a:r>
            </a:p>
          </p:txBody>
        </p:sp>
        <p:sp>
          <p:nvSpPr>
            <p:cNvPr id="74" name="円/楕円 73"/>
            <p:cNvSpPr/>
            <p:nvPr/>
          </p:nvSpPr>
          <p:spPr>
            <a:xfrm>
              <a:off x="7093650" y="2937293"/>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バッチ設計</a:t>
              </a:r>
            </a:p>
          </p:txBody>
        </p:sp>
        <p:sp>
          <p:nvSpPr>
            <p:cNvPr id="77" name="テキスト ボックス 76"/>
            <p:cNvSpPr txBox="1"/>
            <p:nvPr/>
          </p:nvSpPr>
          <p:spPr>
            <a:xfrm>
              <a:off x="7699122" y="3192272"/>
              <a:ext cx="430887" cy="400110"/>
            </a:xfrm>
            <a:prstGeom prst="rect">
              <a:avLst/>
            </a:prstGeom>
            <a:noFill/>
          </p:spPr>
          <p:txBody>
            <a:bodyPr vert="eaVert" wrap="none" rtlCol="0">
              <a:spAutoFit/>
            </a:bodyPr>
            <a:lstStyle/>
            <a:p>
              <a:r>
                <a:rPr kumimoji="1" lang="ja-JP" altLang="en-US" sz="1600" dirty="0"/>
                <a:t>・・・</a:t>
              </a:r>
            </a:p>
          </p:txBody>
        </p:sp>
      </p:grpSp>
      <p:grpSp>
        <p:nvGrpSpPr>
          <p:cNvPr id="108" name="グループ化 107"/>
          <p:cNvGrpSpPr/>
          <p:nvPr/>
        </p:nvGrpSpPr>
        <p:grpSpPr>
          <a:xfrm>
            <a:off x="6948264" y="3789040"/>
            <a:ext cx="1728192" cy="1425415"/>
            <a:chOff x="6948264" y="3789040"/>
            <a:chExt cx="1728192" cy="1425415"/>
          </a:xfrm>
        </p:grpSpPr>
        <p:sp>
          <p:nvSpPr>
            <p:cNvPr id="60" name="正方形/長方形 59"/>
            <p:cNvSpPr/>
            <p:nvPr/>
          </p:nvSpPr>
          <p:spPr>
            <a:xfrm>
              <a:off x="6948264" y="3789040"/>
              <a:ext cx="1728192" cy="1425415"/>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400" b="1" dirty="0">
                  <a:solidFill>
                    <a:srgbClr val="201815"/>
                  </a:solidFill>
                  <a:latin typeface="HGPｺﾞｼｯｸM" panose="020B0600000000000000" pitchFamily="50" charset="-128"/>
                  <a:ea typeface="HGPｺﾞｼｯｸM" panose="020B0600000000000000" pitchFamily="50" charset="-128"/>
                </a:rPr>
                <a:t>アーキテクチャ設計</a:t>
              </a:r>
            </a:p>
          </p:txBody>
        </p:sp>
        <p:sp>
          <p:nvSpPr>
            <p:cNvPr id="75" name="円/楕円 74"/>
            <p:cNvSpPr/>
            <p:nvPr/>
          </p:nvSpPr>
          <p:spPr>
            <a:xfrm>
              <a:off x="7020272" y="4159635"/>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200" dirty="0">
                  <a:solidFill>
                    <a:schemeClr val="tx1"/>
                  </a:solidFill>
                  <a:latin typeface="HGPｺﾞｼｯｸM" panose="020B0600000000000000" pitchFamily="50" charset="-128"/>
                  <a:ea typeface="HGPｺﾞｼｯｸM" panose="020B0600000000000000" pitchFamily="50" charset="-128"/>
                </a:rPr>
                <a:t>処理方式設計</a:t>
              </a:r>
              <a:endParaRPr kumimoji="1" lang="ja-JP" altLang="en-US" sz="1200" dirty="0">
                <a:solidFill>
                  <a:schemeClr val="tx1"/>
                </a:solidFill>
                <a:latin typeface="HGPｺﾞｼｯｸM" panose="020B0600000000000000" pitchFamily="50" charset="-128"/>
                <a:ea typeface="HGPｺﾞｼｯｸM" panose="020B0600000000000000" pitchFamily="50" charset="-128"/>
              </a:endParaRPr>
            </a:p>
          </p:txBody>
        </p:sp>
        <p:sp>
          <p:nvSpPr>
            <p:cNvPr id="76" name="円/楕円 75"/>
            <p:cNvSpPr/>
            <p:nvPr/>
          </p:nvSpPr>
          <p:spPr>
            <a:xfrm>
              <a:off x="7035080" y="4476236"/>
              <a:ext cx="1610766" cy="29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200" dirty="0">
                  <a:solidFill>
                    <a:schemeClr val="tx1"/>
                  </a:solidFill>
                  <a:latin typeface="HGPｺﾞｼｯｸM" panose="020B0600000000000000" pitchFamily="50" charset="-128"/>
                  <a:ea typeface="HGPｺﾞｼｯｸM" panose="020B0600000000000000" pitchFamily="50" charset="-128"/>
                </a:rPr>
                <a:t>インフラ設計</a:t>
              </a:r>
            </a:p>
          </p:txBody>
        </p:sp>
        <p:sp>
          <p:nvSpPr>
            <p:cNvPr id="82" name="テキスト ボックス 81"/>
            <p:cNvSpPr txBox="1"/>
            <p:nvPr/>
          </p:nvSpPr>
          <p:spPr>
            <a:xfrm>
              <a:off x="7640409" y="4775873"/>
              <a:ext cx="430887" cy="400110"/>
            </a:xfrm>
            <a:prstGeom prst="rect">
              <a:avLst/>
            </a:prstGeom>
            <a:noFill/>
          </p:spPr>
          <p:txBody>
            <a:bodyPr vert="eaVert" wrap="none" rtlCol="0">
              <a:spAutoFit/>
            </a:bodyPr>
            <a:lstStyle/>
            <a:p>
              <a:r>
                <a:rPr kumimoji="1" lang="ja-JP" altLang="en-US" sz="1600" dirty="0"/>
                <a:t>・・・</a:t>
              </a:r>
            </a:p>
          </p:txBody>
        </p:sp>
      </p:grpSp>
      <p:sp>
        <p:nvSpPr>
          <p:cNvPr id="109" name="右中かっこ 108"/>
          <p:cNvSpPr/>
          <p:nvPr/>
        </p:nvSpPr>
        <p:spPr>
          <a:xfrm>
            <a:off x="6156176" y="4299318"/>
            <a:ext cx="216024" cy="1255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cxnSp>
        <p:nvCxnSpPr>
          <p:cNvPr id="110" name="曲線コネクタ 46"/>
          <p:cNvCxnSpPr>
            <a:stCxn id="109" idx="1"/>
            <a:endCxn id="60" idx="1"/>
          </p:cNvCxnSpPr>
          <p:nvPr/>
        </p:nvCxnSpPr>
        <p:spPr>
          <a:xfrm flipV="1">
            <a:off x="6372200" y="4501748"/>
            <a:ext cx="576064" cy="425253"/>
          </a:xfrm>
          <a:prstGeom prst="straightConnector1">
            <a:avLst/>
          </a:prstGeom>
          <a:ln>
            <a:prstDash val="sysDot"/>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36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8</a:t>
            </a:fld>
            <a:endParaRPr lang="ja-JP" altLang="en-US" dirty="0"/>
          </a:p>
        </p:txBody>
      </p:sp>
      <p:sp>
        <p:nvSpPr>
          <p:cNvPr id="3" name="テキスト プレースホルダー 2"/>
          <p:cNvSpPr>
            <a:spLocks noGrp="1"/>
          </p:cNvSpPr>
          <p:nvPr>
            <p:ph type="body" sz="quarter" idx="13"/>
          </p:nvPr>
        </p:nvSpPr>
        <p:spPr/>
        <p:txBody>
          <a:bodyPr/>
          <a:lstStyle/>
          <a:p>
            <a:r>
              <a:rPr lang="ja-JP" altLang="en-US" dirty="0">
                <a:latin typeface="HGPｺﾞｼｯｸM" panose="020B0600000000000000" pitchFamily="50" charset="-128"/>
                <a:ea typeface="HGPｺﾞｼｯｸM" panose="020B0600000000000000" pitchFamily="50" charset="-128"/>
              </a:rPr>
              <a:t>要件定義でやること③</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833018" cy="4530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9552" y="1136933"/>
            <a:ext cx="8208912" cy="369332"/>
          </a:xfrm>
          <a:prstGeom prst="rect">
            <a:avLst/>
          </a:prstGeom>
          <a:noFill/>
        </p:spPr>
        <p:txBody>
          <a:bodyPr wrap="square" rtlCol="0">
            <a:spAutoFit/>
          </a:bodyPr>
          <a:lstStyle/>
          <a:p>
            <a:pPr marL="285750" indent="-285750">
              <a:buFont typeface="Wingdings" panose="05000000000000000000" pitchFamily="2" charset="2"/>
              <a:buChar char="n"/>
            </a:pPr>
            <a:r>
              <a:rPr lang="ja-JP" altLang="en-US" dirty="0">
                <a:latin typeface="HGPｺﾞｼｯｸM" panose="020B0600000000000000" pitchFamily="50" charset="-128"/>
                <a:ea typeface="HGPｺﾞｼｯｸM" panose="020B0600000000000000" pitchFamily="50" charset="-128"/>
              </a:rPr>
              <a:t>トレーサビリティを確保する。</a:t>
            </a:r>
            <a:endParaRPr lang="en-US" altLang="ja-JP"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382624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9AD903E-2787-9244-93D6-61CE01669DE3}" type="slidenum">
              <a:rPr lang="ja-JP" altLang="en-US" smtClean="0"/>
              <a:pPr/>
              <a:t>9</a:t>
            </a:fld>
            <a:endParaRPr lang="ja-JP" altLang="en-US" dirty="0"/>
          </a:p>
        </p:txBody>
      </p:sp>
      <p:graphicFrame>
        <p:nvGraphicFramePr>
          <p:cNvPr id="5" name="Group 46"/>
          <p:cNvGraphicFramePr>
            <a:graphicFrameLocks noGrp="1"/>
          </p:cNvGraphicFramePr>
          <p:nvPr>
            <p:extLst>
              <p:ext uri="{D42A27DB-BD31-4B8C-83A1-F6EECF244321}">
                <p14:modId xmlns:p14="http://schemas.microsoft.com/office/powerpoint/2010/main" val="1711752767"/>
              </p:ext>
            </p:extLst>
          </p:nvPr>
        </p:nvGraphicFramePr>
        <p:xfrm>
          <a:off x="611560" y="1556792"/>
          <a:ext cx="7950200" cy="1463040"/>
        </p:xfrm>
        <a:graphic>
          <a:graphicData uri="http://schemas.openxmlformats.org/drawingml/2006/table">
            <a:tbl>
              <a:tblPr/>
              <a:tblGrid>
                <a:gridCol w="2880320">
                  <a:extLst>
                    <a:ext uri="{9D8B030D-6E8A-4147-A177-3AD203B41FA5}">
                      <a16:colId xmlns:a16="http://schemas.microsoft.com/office/drawing/2014/main" xmlns="" val="20000"/>
                    </a:ext>
                  </a:extLst>
                </a:gridCol>
                <a:gridCol w="5069880">
                  <a:extLst>
                    <a:ext uri="{9D8B030D-6E8A-4147-A177-3AD203B41FA5}">
                      <a16:colId xmlns:a16="http://schemas.microsoft.com/office/drawing/2014/main" xmlns="" val="20001"/>
                    </a:ext>
                  </a:extLst>
                </a:gridCol>
              </a:tblGrid>
              <a:tr h="288032">
                <a:tc rowSpan="4">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r>
                        <a:rPr kumimoji="1" lang="en-US" altLang="ja-JP"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 </a:t>
                      </a:r>
                      <a:r>
                        <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rPr>
                        <a:t>要件定義概論</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１．要件とは？</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２．要件定義で何が起こっているか？</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xmlns="" val="10001"/>
                  </a:ext>
                </a:extLst>
              </a:tr>
              <a:tr h="288032">
                <a:tc vMerge="1">
                  <a:txBody>
                    <a:bodyPr/>
                    <a:lstStyle/>
                    <a:p>
                      <a:endParaRPr kumimoji="1" lang="ja-JP" altLang="en-US"/>
                    </a:p>
                  </a:txBody>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３．要件定義の概念プロセス、成果物</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288032">
                <a:tc vMerge="1">
                  <a:txBody>
                    <a:bodyPr/>
                    <a:lstStyle/>
                    <a:p>
                      <a:pPr marL="100013" marR="0" lvl="0" indent="-100013" algn="l" defTabSz="914400" rtl="0" eaLnBrk="1" fontAlgn="base" latinLnBrk="0" hangingPunct="1">
                        <a:lnSpc>
                          <a:spcPct val="80000"/>
                        </a:lnSpc>
                        <a:spcBef>
                          <a:spcPct val="30000"/>
                        </a:spcBef>
                        <a:spcAft>
                          <a:spcPct val="0"/>
                        </a:spcAft>
                        <a:buClrTx/>
                        <a:buSzTx/>
                        <a:buFontTx/>
                        <a:buNone/>
                        <a:tabLst/>
                      </a:pPr>
                      <a:endParaRPr kumimoji="1" lang="ja-JP" altLang="en-US" sz="2400" b="0" i="0" u="none" strike="noStrike" cap="none" normalizeH="0" baseline="0" dirty="0">
                        <a:ln>
                          <a:noFill/>
                        </a:ln>
                        <a:solidFill>
                          <a:schemeClr val="tx1"/>
                        </a:solidFill>
                        <a:effectLst/>
                        <a:latin typeface="HGPｺﾞｼｯｸM" panose="020B0600000000000000" pitchFamily="50" charset="-128"/>
                        <a:ea typeface="HGPｺﾞｼｯｸM" panose="020B0600000000000000" pitchFamily="50" charset="-128"/>
                      </a:endParaRP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177800" indent="0"/>
                      <a:r>
                        <a:rPr kumimoji="1" lang="ja-JP" altLang="en-US" sz="2400" b="0" dirty="0">
                          <a:latin typeface="HGPｺﾞｼｯｸM" panose="020B0600000000000000" pitchFamily="50" charset="-128"/>
                          <a:ea typeface="HGPｺﾞｼｯｸM" panose="020B0600000000000000" pitchFamily="50" charset="-128"/>
                        </a:rPr>
                        <a:t>４．要件定義の基礎知識</a:t>
                      </a:r>
                    </a:p>
                  </a:txBody>
                  <a:tcPr marL="0" marR="0" marT="0" marB="0" anchor="ct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6236165"/>
      </p:ext>
    </p:extLst>
  </p:cSld>
  <p:clrMapOvr>
    <a:masterClrMapping/>
  </p:clrMapOvr>
</p:sld>
</file>

<file path=ppt/theme/theme1.xml><?xml version="1.0" encoding="utf-8"?>
<a:theme xmlns:a="http://schemas.openxmlformats.org/drawingml/2006/main" name="表紙">
  <a:themeElements>
    <a:clrScheme name="ユーザー定義 1">
      <a:dk1>
        <a:srgbClr val="201815"/>
      </a:dk1>
      <a:lt1>
        <a:srgbClr val="FFFFFF"/>
      </a:lt1>
      <a:dk2>
        <a:srgbClr val="47C3D3"/>
      </a:dk2>
      <a:lt2>
        <a:srgbClr val="5F6062"/>
      </a:lt2>
      <a:accent1>
        <a:srgbClr val="D74C77"/>
      </a:accent1>
      <a:accent2>
        <a:srgbClr val="8B7CBA"/>
      </a:accent2>
      <a:accent3>
        <a:srgbClr val="3E96D2"/>
      </a:accent3>
      <a:accent4>
        <a:srgbClr val="00A79D"/>
      </a:accent4>
      <a:accent5>
        <a:srgbClr val="ADD361"/>
      </a:accent5>
      <a:accent6>
        <a:srgbClr val="E8AD5F"/>
      </a:accent6>
      <a:hlink>
        <a:srgbClr val="0070C0"/>
      </a:hlink>
      <a:folHlink>
        <a:srgbClr val="FFFF00"/>
      </a:folHlink>
    </a:clrScheme>
    <a:fontScheme name="ユーザー定義 2">
      <a:majorFont>
        <a:latin typeface="Gill Sans MT"/>
        <a:ea typeface="A-OTF 新ゴ Pro R"/>
        <a:cs typeface=""/>
      </a:majorFont>
      <a:minorFont>
        <a:latin typeface="Consolas"/>
        <a:ea typeface="HG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本文">
  <a:themeElements>
    <a:clrScheme name="ユーザー定義 2">
      <a:dk1>
        <a:srgbClr val="201815"/>
      </a:dk1>
      <a:lt1>
        <a:srgbClr val="FFFFFF"/>
      </a:lt1>
      <a:dk2>
        <a:srgbClr val="47C3D3"/>
      </a:dk2>
      <a:lt2>
        <a:srgbClr val="B3B3B3"/>
      </a:lt2>
      <a:accent1>
        <a:srgbClr val="5F6062"/>
      </a:accent1>
      <a:accent2>
        <a:srgbClr val="D74C77"/>
      </a:accent2>
      <a:accent3>
        <a:srgbClr val="8B7CBA"/>
      </a:accent3>
      <a:accent4>
        <a:srgbClr val="3E96D2"/>
      </a:accent4>
      <a:accent5>
        <a:srgbClr val="32A79D"/>
      </a:accent5>
      <a:accent6>
        <a:srgbClr val="ADD361"/>
      </a:accent6>
      <a:hlink>
        <a:srgbClr val="0070C0"/>
      </a:hlink>
      <a:folHlink>
        <a:srgbClr val="EBDE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3894</Words>
  <Application>Microsoft Office PowerPoint</Application>
  <PresentationFormat>画面に合わせる (4:3)</PresentationFormat>
  <Paragraphs>726</Paragraphs>
  <Slides>38</Slides>
  <Notes>7</Notes>
  <HiddenSlides>0</HiddenSlides>
  <MMClips>0</MMClips>
  <ScaleCrop>false</ScaleCrop>
  <HeadingPairs>
    <vt:vector size="4" baseType="variant">
      <vt:variant>
        <vt:lpstr>テーマ</vt:lpstr>
      </vt:variant>
      <vt:variant>
        <vt:i4>2</vt:i4>
      </vt:variant>
      <vt:variant>
        <vt:lpstr>スライド タイトル</vt:lpstr>
      </vt:variant>
      <vt:variant>
        <vt:i4>38</vt:i4>
      </vt:variant>
    </vt:vector>
  </HeadingPairs>
  <TitlesOfParts>
    <vt:vector size="40" baseType="lpstr">
      <vt:lpstr>表紙</vt:lpstr>
      <vt:lpstr>本文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2018-05-17T01:54:22Z</dcterms:created>
  <dcterms:modified xsi:type="dcterms:W3CDTF">2019-03-26T07:21:49Z</dcterms:modified>
</cp:coreProperties>
</file>